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8" r:id="rId11"/>
    <p:sldId id="267" r:id="rId12"/>
    <p:sldId id="269" r:id="rId13"/>
    <p:sldId id="271" r:id="rId14"/>
    <p:sldId id="273" r:id="rId15"/>
    <p:sldId id="329" r:id="rId16"/>
    <p:sldId id="272" r:id="rId17"/>
    <p:sldId id="274" r:id="rId18"/>
    <p:sldId id="328" r:id="rId19"/>
    <p:sldId id="266" r:id="rId20"/>
    <p:sldId id="331" r:id="rId21"/>
    <p:sldId id="338" r:id="rId22"/>
    <p:sldId id="339" r:id="rId23"/>
    <p:sldId id="340" r:id="rId24"/>
    <p:sldId id="332" r:id="rId25"/>
    <p:sldId id="333" r:id="rId26"/>
    <p:sldId id="306" r:id="rId27"/>
    <p:sldId id="350" r:id="rId28"/>
    <p:sldId id="275" r:id="rId29"/>
    <p:sldId id="276" r:id="rId30"/>
    <p:sldId id="277" r:id="rId31"/>
    <p:sldId id="308" r:id="rId32"/>
    <p:sldId id="282" r:id="rId33"/>
    <p:sldId id="283" r:id="rId34"/>
    <p:sldId id="321" r:id="rId35"/>
    <p:sldId id="351" r:id="rId36"/>
    <p:sldId id="355" r:id="rId37"/>
    <p:sldId id="354" r:id="rId38"/>
    <p:sldId id="353" r:id="rId39"/>
    <p:sldId id="309" r:id="rId40"/>
    <p:sldId id="285" r:id="rId41"/>
    <p:sldId id="344" r:id="rId42"/>
    <p:sldId id="345" r:id="rId43"/>
    <p:sldId id="346" r:id="rId44"/>
    <p:sldId id="347" r:id="rId45"/>
    <p:sldId id="349" r:id="rId46"/>
    <p:sldId id="316" r:id="rId47"/>
    <p:sldId id="318" r:id="rId48"/>
    <p:sldId id="314" r:id="rId49"/>
    <p:sldId id="361" r:id="rId50"/>
    <p:sldId id="360" r:id="rId51"/>
    <p:sldId id="343" r:id="rId52"/>
    <p:sldId id="365" r:id="rId53"/>
    <p:sldId id="364" r:id="rId54"/>
    <p:sldId id="368" r:id="rId55"/>
    <p:sldId id="363" r:id="rId56"/>
    <p:sldId id="366" r:id="rId57"/>
    <p:sldId id="367" r:id="rId58"/>
    <p:sldId id="296" r:id="rId59"/>
    <p:sldId id="325" r:id="rId60"/>
    <p:sldId id="300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6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6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FA9FDB-DEFF-4B44-BA46-FACC3E3EA0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4290C97-F034-4EDD-A3B0-82FAEAEC46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7FAAE4-B92F-4CAE-8663-61F124BB8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0CAF-E110-4B9E-892F-D29E5D31FF33}" type="datetimeFigureOut">
              <a:rPr lang="en-US" smtClean="0"/>
              <a:t>20-Aug-20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DF2E63-EB9E-448F-951E-382A8B1CF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0E1CAA-CEE6-49F1-B5CE-D27C7127A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1CD40-BF4B-4BEF-AF1A-5AB1EB0ED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99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0B7BF0-7AA8-427D-8D51-9EAEC4BA9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879FF58-C197-4311-B67A-A90DA39101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3C722B-51C6-4253-9F53-915AC6C3F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0CAF-E110-4B9E-892F-D29E5D31FF33}" type="datetimeFigureOut">
              <a:rPr lang="en-US" smtClean="0"/>
              <a:t>20-Aug-20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9B4023-A7F9-409B-BDAE-16A05CB0F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43832F-8D45-4A6B-9204-B3E1BC933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1CD40-BF4B-4BEF-AF1A-5AB1EB0ED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60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759CCF9-1A27-4227-9435-F8796CDA5E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13ECAE0-6AB2-47D2-9066-9FAC0B5740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EDB485-C3B3-4CF7-AFED-7C51A0725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0CAF-E110-4B9E-892F-D29E5D31FF33}" type="datetimeFigureOut">
              <a:rPr lang="en-US" smtClean="0"/>
              <a:t>20-Aug-20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D7F2B7-3FE2-49DB-9A10-9EC0BA0DE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9DAF65-7334-4D8D-988E-3C7CDE4CC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1CD40-BF4B-4BEF-AF1A-5AB1EB0ED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61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8F790-F581-4D4E-BF68-0FB543E6B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77F8D7-9C9F-4B65-808A-E6B5952219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AF7234-6F74-4788-93BB-A1AF0B46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0CAF-E110-4B9E-892F-D29E5D31FF33}" type="datetimeFigureOut">
              <a:rPr lang="en-US" smtClean="0"/>
              <a:t>20-Aug-20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AF394D-F206-4072-8481-857715856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142647-5C60-4EA1-B652-8414700B9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1CD40-BF4B-4BEF-AF1A-5AB1EB0ED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69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4191F8-31CC-4A77-9378-A0BA96F17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F3933F6-B85B-4374-B1E8-512485B8C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1E17ED-A80B-45C4-9003-02049B14E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0CAF-E110-4B9E-892F-D29E5D31FF33}" type="datetimeFigureOut">
              <a:rPr lang="en-US" smtClean="0"/>
              <a:t>20-Aug-20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93836A-25A6-46B6-A246-8C05769DB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BBC14E-D0C5-4240-B27F-860494AF7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1CD40-BF4B-4BEF-AF1A-5AB1EB0ED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98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01719-C527-448D-A143-D5FCF4FCB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3485C04-5F2F-46A0-863B-8F11DB9AD9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E80CFC4-88DC-43B9-8C5B-976FE332AF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B3CFB7-1862-4DFA-82E7-804C9286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0CAF-E110-4B9E-892F-D29E5D31FF33}" type="datetimeFigureOut">
              <a:rPr lang="en-US" smtClean="0"/>
              <a:t>20-Aug-20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1574CD-C247-46ED-AC7B-BB2C1DD03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458FE5F-25EB-485C-91F3-2E622D74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1CD40-BF4B-4BEF-AF1A-5AB1EB0ED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95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13E2C6-F522-4C87-A40B-F4E08A1E6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1AA30DA-C14F-49C8-B014-71836B3F5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1890253-9265-4ADF-AF91-800E460B41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8D32767-540F-47E3-9F64-1D02FEFB73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6D8799B-BFF4-4321-B204-6B08AED5F9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59A488E-9AA2-4C8B-8AF2-5B95890CF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0CAF-E110-4B9E-892F-D29E5D31FF33}" type="datetimeFigureOut">
              <a:rPr lang="en-US" smtClean="0"/>
              <a:t>20-Aug-20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3B647B7-87A3-40C9-BFA0-A2E14F98E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6552229-B0FE-40A2-BFA4-94D4AC067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1CD40-BF4B-4BEF-AF1A-5AB1EB0ED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23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CA9C5F-BC2D-43FA-ACB7-B18294BEC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5CE65F2-B85F-49CA-B72C-5312953B2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0CAF-E110-4B9E-892F-D29E5D31FF33}" type="datetimeFigureOut">
              <a:rPr lang="en-US" smtClean="0"/>
              <a:t>20-Aug-20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5EF0299-FC04-46C9-BE28-AF8D95D1B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467E249-339B-4B71-B911-8022D6C89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1CD40-BF4B-4BEF-AF1A-5AB1EB0ED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57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B0B645B-5214-4D98-8D75-6BDA2A350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0CAF-E110-4B9E-892F-D29E5D31FF33}" type="datetimeFigureOut">
              <a:rPr lang="en-US" smtClean="0"/>
              <a:t>20-Aug-20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0D5AEC2-0C12-492B-BD00-4D9DFE15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D5BE9DA-210A-4DAF-A6C6-CE9BA7867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1CD40-BF4B-4BEF-AF1A-5AB1EB0ED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00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462715-7FA5-4554-898A-71ED91CE7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C2CA81-B2F2-4B19-B01C-A4841817D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6F859F0-657D-4411-AD7F-39AFA2112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441D470-C945-4384-BA72-49F651B18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0CAF-E110-4B9E-892F-D29E5D31FF33}" type="datetimeFigureOut">
              <a:rPr lang="en-US" smtClean="0"/>
              <a:t>20-Aug-20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D7B9708-1490-40A0-A8B9-A1F6E3CAA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8195124-421A-418B-B55E-142E41EF7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1CD40-BF4B-4BEF-AF1A-5AB1EB0ED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51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A96A3A-1ACA-4401-98AD-B2A96762F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F282BD9-D453-4772-8D34-63AA9CEF31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4A88C4B-F463-40ED-A900-98544A11D4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1D92093-DDDC-4CC1-820A-FAA575454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0CAF-E110-4B9E-892F-D29E5D31FF33}" type="datetimeFigureOut">
              <a:rPr lang="en-US" smtClean="0"/>
              <a:t>20-Aug-20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7E57D83-651C-4114-BD24-0DF558970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5E8841-2870-4EBF-9341-97F699D8D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1CD40-BF4B-4BEF-AF1A-5AB1EB0ED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00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992BEDF-7F60-40D4-91DC-E407849B8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1C3AB6F-D0DD-4392-8CCE-4D30523EB6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B32B7F-4DC7-42D1-8069-8146B941B2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00CAF-E110-4B9E-892F-D29E5D31FF33}" type="datetimeFigureOut">
              <a:rPr lang="en-US" smtClean="0"/>
              <a:t>20-Aug-20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051968-B52C-4724-AB7D-106EEEDC15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E1677BB-C98F-4852-B5D4-8C4B303C36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1CD40-BF4B-4BEF-AF1A-5AB1EB0ED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800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Physical%20Feature.docx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hyperlink" Target="Borehole.docx" TargetMode="Externa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Building%20Height%20Sensitivity.docx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Water%20Demand%20Calculation.xlsx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13" Type="http://schemas.openxmlformats.org/officeDocument/2006/relationships/image" Target="../media/image78.emf"/><Relationship Id="rId18" Type="http://schemas.openxmlformats.org/officeDocument/2006/relationships/image" Target="../media/image83.emf"/><Relationship Id="rId26" Type="http://schemas.openxmlformats.org/officeDocument/2006/relationships/image" Target="../media/image91.emf"/><Relationship Id="rId3" Type="http://schemas.openxmlformats.org/officeDocument/2006/relationships/image" Target="../media/image68.emf"/><Relationship Id="rId21" Type="http://schemas.openxmlformats.org/officeDocument/2006/relationships/image" Target="../media/image86.emf"/><Relationship Id="rId7" Type="http://schemas.openxmlformats.org/officeDocument/2006/relationships/image" Target="../media/image72.emf"/><Relationship Id="rId12" Type="http://schemas.openxmlformats.org/officeDocument/2006/relationships/image" Target="../media/image77.emf"/><Relationship Id="rId17" Type="http://schemas.openxmlformats.org/officeDocument/2006/relationships/image" Target="../media/image82.emf"/><Relationship Id="rId25" Type="http://schemas.openxmlformats.org/officeDocument/2006/relationships/image" Target="../media/image90.emf"/><Relationship Id="rId2" Type="http://schemas.openxmlformats.org/officeDocument/2006/relationships/image" Target="../media/image67.emf"/><Relationship Id="rId16" Type="http://schemas.openxmlformats.org/officeDocument/2006/relationships/image" Target="../media/image81.emf"/><Relationship Id="rId20" Type="http://schemas.openxmlformats.org/officeDocument/2006/relationships/image" Target="../media/image8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emf"/><Relationship Id="rId11" Type="http://schemas.openxmlformats.org/officeDocument/2006/relationships/image" Target="../media/image76.emf"/><Relationship Id="rId24" Type="http://schemas.openxmlformats.org/officeDocument/2006/relationships/image" Target="../media/image89.emf"/><Relationship Id="rId5" Type="http://schemas.openxmlformats.org/officeDocument/2006/relationships/image" Target="../media/image70.emf"/><Relationship Id="rId15" Type="http://schemas.openxmlformats.org/officeDocument/2006/relationships/image" Target="../media/image80.emf"/><Relationship Id="rId23" Type="http://schemas.openxmlformats.org/officeDocument/2006/relationships/image" Target="../media/image88.emf"/><Relationship Id="rId10" Type="http://schemas.openxmlformats.org/officeDocument/2006/relationships/image" Target="../media/image75.emf"/><Relationship Id="rId19" Type="http://schemas.openxmlformats.org/officeDocument/2006/relationships/image" Target="../media/image84.emf"/><Relationship Id="rId4" Type="http://schemas.openxmlformats.org/officeDocument/2006/relationships/image" Target="../media/image69.emf"/><Relationship Id="rId9" Type="http://schemas.openxmlformats.org/officeDocument/2006/relationships/image" Target="../media/image74.emf"/><Relationship Id="rId14" Type="http://schemas.openxmlformats.org/officeDocument/2006/relationships/image" Target="../media/image79.emf"/><Relationship Id="rId22" Type="http://schemas.openxmlformats.org/officeDocument/2006/relationships/image" Target="../media/image87.emf"/><Relationship Id="rId27" Type="http://schemas.openxmlformats.org/officeDocument/2006/relationships/image" Target="../media/image92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BE4DFA3-C5E7-473B-9CB4-CB65451D6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3379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NikoshBAN" pitchFamily="2" charset="0"/>
              <a:cs typeface="NikoshBAN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cs typeface="NikoshBAN" pitchFamily="2" charset="0"/>
              </a:rPr>
              <a:t>    </a:t>
            </a: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3EB9DFE-4C91-49D4-9132-9750F966F85E}"/>
              </a:ext>
            </a:extLst>
          </p:cNvPr>
          <p:cNvGrpSpPr/>
          <p:nvPr/>
        </p:nvGrpSpPr>
        <p:grpSpPr>
          <a:xfrm>
            <a:off x="1177604" y="5294768"/>
            <a:ext cx="10002129" cy="1200327"/>
            <a:chOff x="0" y="5143563"/>
            <a:chExt cx="9144000" cy="45611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97B245F0-8059-4205-865E-B2A2EF3FDEA8}"/>
                </a:ext>
              </a:extLst>
            </p:cNvPr>
            <p:cNvSpPr txBox="1"/>
            <p:nvPr/>
          </p:nvSpPr>
          <p:spPr>
            <a:xfrm>
              <a:off x="0" y="5143563"/>
              <a:ext cx="9144000" cy="456113"/>
            </a:xfrm>
            <a:prstGeom prst="rect">
              <a:avLst/>
            </a:prstGeom>
            <a:solidFill>
              <a:srgbClr val="407537">
                <a:alpha val="58824"/>
              </a:srgbClr>
            </a:solidFill>
          </p:spPr>
          <p:txBody>
            <a:bodyPr wrap="square" rtlCol="0">
              <a:spAutoFit/>
            </a:bodyPr>
            <a:lstStyle/>
            <a:p>
              <a:pPr marL="4454525" lvl="7"/>
              <a:r>
                <a:rPr lang="as-IN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" panose="02000000000000000000" pitchFamily="2" charset="0"/>
                  <a:cs typeface="Nikosh" panose="02000000000000000000" pitchFamily="2" charset="0"/>
                </a:rPr>
                <a:t>নগর উন্নয়ন অধিদপ্তর</a:t>
              </a:r>
            </a:p>
            <a:p>
              <a:pPr marL="4454525" lvl="7"/>
              <a:r>
                <a:rPr lang="as-IN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" panose="02000000000000000000" pitchFamily="2" charset="0"/>
                  <a:cs typeface="Nikosh" panose="02000000000000000000" pitchFamily="2" charset="0"/>
                </a:rPr>
                <a:t>গৃহায়ন ও গণপূ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" panose="02000000000000000000" pitchFamily="2" charset="0"/>
                  <a:cs typeface="Nikosh" panose="02000000000000000000" pitchFamily="2" charset="0"/>
                </a:rPr>
                <a:t>র্</a:t>
              </a:r>
              <a:r>
                <a:rPr lang="as-IN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" panose="02000000000000000000" pitchFamily="2" charset="0"/>
                  <a:cs typeface="Nikosh" panose="02000000000000000000" pitchFamily="2" charset="0"/>
                </a:rPr>
                <a:t>ত মন্ত্রণালয়</a:t>
              </a:r>
            </a:p>
            <a:p>
              <a:pPr marL="4454525" lvl="7"/>
              <a:r>
                <a:rPr lang="as-IN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" panose="02000000000000000000" pitchFamily="2" charset="0"/>
                  <a:cs typeface="Nikosh" panose="02000000000000000000" pitchFamily="2" charset="0"/>
                </a:rPr>
                <a:t>গণপ্রজাতন্ত্রী বাংলাদেশ সরকার </a:t>
              </a:r>
            </a:p>
          </p:txBody>
        </p:sp>
        <p:pic>
          <p:nvPicPr>
            <p:cNvPr id="7" name="Picture 6" descr="C:\Users\udd\Desktop\index.png">
              <a:extLst>
                <a:ext uri="{FF2B5EF4-FFF2-40B4-BE49-F238E27FC236}">
                  <a16:creationId xmlns:a16="http://schemas.microsoft.com/office/drawing/2014/main" xmlns="" id="{FDA723D3-ACE5-40F3-9A5B-327FB14870AB}"/>
                </a:ext>
              </a:extLst>
            </p:cNvPr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36891" y="5160336"/>
              <a:ext cx="1092126" cy="409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ED793C9-89C2-48B9-9A7D-2026F6597C24}"/>
              </a:ext>
            </a:extLst>
          </p:cNvPr>
          <p:cNvSpPr txBox="1"/>
          <p:nvPr/>
        </p:nvSpPr>
        <p:spPr>
          <a:xfrm>
            <a:off x="956603" y="259469"/>
            <a:ext cx="1031161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s-IN" sz="40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চট্টগ্রাম জেলার মীরসরাই উপজেলার উন্নয়ন পরিকল্পনা প্রণয়নঃ</a:t>
            </a:r>
            <a:r>
              <a:rPr lang="en-US" sz="3600" b="1" dirty="0">
                <a:solidFill>
                  <a:srgbClr val="74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</a:p>
          <a:p>
            <a:pPr algn="ctr"/>
            <a:r>
              <a:rPr lang="as-IN" sz="36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সার্বিক দুর্যোগ ব্যবস্থাপনাকে ভূমি ব্যবহারের </a:t>
            </a:r>
          </a:p>
          <a:p>
            <a:pPr algn="ctr"/>
            <a:r>
              <a:rPr lang="as-IN" sz="36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  মাধ্যমে সম্পৃক্তকরণ প্রকল্প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D32FF46-8A54-4078-B10B-A10E0598F7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979" y="2220683"/>
            <a:ext cx="4241800" cy="27477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D355BE4-D8F0-474F-9A45-4FDA2108BE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79" y="2237449"/>
            <a:ext cx="4241800" cy="273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64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D7596D2-E683-43EB-A31C-F8C3C5B09A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159874" y="81642"/>
            <a:ext cx="5930521" cy="44478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70ACE8D8-5D5A-4D71-8D92-52D2F386F51A}"/>
              </a:ext>
            </a:extLst>
          </p:cNvPr>
          <p:cNvSpPr txBox="1">
            <a:spLocks/>
          </p:cNvSpPr>
          <p:nvPr/>
        </p:nvSpPr>
        <p:spPr>
          <a:xfrm>
            <a:off x="1057835" y="241299"/>
            <a:ext cx="3961197" cy="167403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n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ফিজিক্যাল ফিচার </a:t>
            </a:r>
            <a:r>
              <a:rPr lang="en-US" sz="3600" b="1" dirty="0" err="1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জরিপের</a:t>
            </a:r>
            <a:r>
              <a:rPr lang="en-US" sz="3600" b="1" dirty="0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as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জ</a:t>
            </a:r>
            <a:r>
              <a:rPr lang="en-US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ন</a:t>
            </a:r>
            <a:r>
              <a:rPr lang="as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্</a:t>
            </a:r>
            <a:r>
              <a:rPr lang="en-US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য </a:t>
            </a:r>
            <a:r>
              <a:rPr lang="as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প</a:t>
            </a:r>
            <a:r>
              <a:rPr lang="en-US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র</a:t>
            </a:r>
            <a:r>
              <a:rPr lang="as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ি</a:t>
            </a:r>
            <a:r>
              <a:rPr lang="en-US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চ</a:t>
            </a:r>
            <a:r>
              <a:rPr lang="as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া</a:t>
            </a:r>
            <a:r>
              <a:rPr lang="en-US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ল</a:t>
            </a:r>
            <a:r>
              <a:rPr lang="as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ি</a:t>
            </a:r>
            <a:r>
              <a:rPr lang="en-US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ত </a:t>
            </a:r>
            <a:r>
              <a:rPr lang="bn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ড্রোন সার্ভে </a:t>
            </a:r>
            <a:endParaRPr lang="en-US" sz="3600" b="1" dirty="0">
              <a:solidFill>
                <a:srgbClr val="00206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xmlns="" id="{5D9FB955-4E27-4DEE-8FBB-350A1BF0B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144" y="2431143"/>
            <a:ext cx="5930520" cy="43452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AD8B7B1-2900-4907-9E06-5EBDE470F412}"/>
              </a:ext>
            </a:extLst>
          </p:cNvPr>
          <p:cNvSpPr txBox="1"/>
          <p:nvPr/>
        </p:nvSpPr>
        <p:spPr>
          <a:xfrm>
            <a:off x="6075664" y="5733143"/>
            <a:ext cx="438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2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ড্রোন </a:t>
            </a:r>
            <a:r>
              <a:rPr lang="en-US" sz="32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থ</a:t>
            </a:r>
            <a:r>
              <a:rPr lang="as-IN" sz="32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ে</a:t>
            </a:r>
            <a:r>
              <a:rPr lang="en-US" sz="32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ক</a:t>
            </a:r>
            <a:r>
              <a:rPr lang="as-IN" sz="32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ে</a:t>
            </a:r>
            <a:r>
              <a:rPr lang="en-US" sz="32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as-IN" sz="32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স</a:t>
            </a:r>
            <a:r>
              <a:rPr lang="en-US" sz="32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ং</a:t>
            </a:r>
            <a:r>
              <a:rPr lang="as-IN" sz="32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গ</a:t>
            </a:r>
            <a:r>
              <a:rPr lang="en-US" sz="32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্</a:t>
            </a:r>
            <a:r>
              <a:rPr lang="as-IN" sz="32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র</a:t>
            </a:r>
            <a:r>
              <a:rPr lang="en-US" sz="3200" b="1" dirty="0" err="1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হকৃত</a:t>
            </a:r>
            <a:r>
              <a:rPr lang="en-US" sz="32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bn-IN" sz="32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ইমেজ </a:t>
            </a:r>
            <a:endParaRPr lang="en-US" sz="3200" b="1" dirty="0">
              <a:solidFill>
                <a:srgbClr val="002060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2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1B56EE5F-B54D-4B3D-AF77-7192E62EF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136BD607-7A0F-449A-8477-66CC94FCDEF5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900CB0-D51D-4B59-8FF2-16CDD81C9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773" y="0"/>
            <a:ext cx="5201078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673641AF-8F1E-45E6-A163-498A9D82697C}"/>
              </a:ext>
            </a:extLst>
          </p:cNvPr>
          <p:cNvSpPr txBox="1">
            <a:spLocks/>
          </p:cNvSpPr>
          <p:nvPr/>
        </p:nvSpPr>
        <p:spPr>
          <a:xfrm>
            <a:off x="498301" y="1386113"/>
            <a:ext cx="4074886" cy="154577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n-IN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স্যাটেলাইট ইমেজ থেকে স্কুল, বিল্ডিং, রাস্তা, নদী, খাল, রেললাইন ইত্যাদি অংকন   </a:t>
            </a:r>
            <a:endParaRPr lang="en-US" sz="3200" b="1" dirty="0">
              <a:solidFill>
                <a:srgbClr val="00206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FF281D0C-3271-410E-831A-13B2998BFFD9}"/>
              </a:ext>
            </a:extLst>
          </p:cNvPr>
          <p:cNvSpPr txBox="1">
            <a:spLocks/>
          </p:cNvSpPr>
          <p:nvPr/>
        </p:nvSpPr>
        <p:spPr>
          <a:xfrm>
            <a:off x="498301" y="3534909"/>
            <a:ext cx="5042963" cy="2209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bn-IN" sz="2400" b="1" dirty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algn="l"/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অংকনকৃত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2400" b="1" dirty="0">
                <a:latin typeface="Nikosh" panose="02000000000000000000" pitchFamily="2" charset="0"/>
                <a:cs typeface="Nikosh" panose="02000000000000000000" pitchFamily="2" charset="0"/>
              </a:rPr>
              <a:t>মোট বিল্ডিং	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= </a:t>
            </a:r>
            <a:r>
              <a:rPr lang="en-US" sz="2400" b="1" dirty="0" smtClean="0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106081 </a:t>
            </a:r>
            <a:r>
              <a:rPr lang="bn-IN" sz="2400" b="1" dirty="0" smtClean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টি</a:t>
            </a:r>
            <a:r>
              <a:rPr lang="en-US" sz="2400" b="1" dirty="0" smtClean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endParaRPr lang="en-US" sz="2400" b="1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algn="l"/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অংকনকৃত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2400" b="1" dirty="0">
                <a:latin typeface="Nikosh" panose="02000000000000000000" pitchFamily="2" charset="0"/>
                <a:cs typeface="Nikosh" panose="02000000000000000000" pitchFamily="2" charset="0"/>
              </a:rPr>
              <a:t>সড়কের পরিমান	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= </a:t>
            </a:r>
            <a:r>
              <a:rPr lang="en-US" sz="2400" b="1" dirty="0" smtClean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১৮৭৫.৮০ </a:t>
            </a:r>
            <a:r>
              <a:rPr lang="en-US" sz="2400" b="1" dirty="0" err="1" smtClean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কি.মি</a:t>
            </a:r>
            <a:r>
              <a:rPr lang="en-US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88494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A49B6C-0EF7-41A6-B6A3-8762D5015CAA}"/>
              </a:ext>
            </a:extLst>
          </p:cNvPr>
          <p:cNvSpPr txBox="1">
            <a:spLocks/>
          </p:cNvSpPr>
          <p:nvPr/>
        </p:nvSpPr>
        <p:spPr>
          <a:xfrm>
            <a:off x="823686" y="700314"/>
            <a:ext cx="3048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ফিজিক্যাল ফিচার সার্ভে কার্যক্রম </a:t>
            </a:r>
            <a:endParaRPr lang="en-US" sz="3600" b="1" dirty="0">
              <a:solidFill>
                <a:srgbClr val="00206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459AAB9-E81D-4800-BBC6-02599E4C3D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26" y="2511880"/>
            <a:ext cx="5718629" cy="42889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D393F4-80C0-4B0B-AEBC-4F12CF2F80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648" y="138338"/>
            <a:ext cx="5718629" cy="42889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6143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EE0DAD8-6709-4B16-A24F-EB794DF32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93" y="716781"/>
            <a:ext cx="4350551" cy="59984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601453-CA17-4AA3-8E93-881B9608FC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551" y="716781"/>
            <a:ext cx="4107543" cy="59984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2D8DB325-16CE-4226-A1E0-7B8A6FEBC09E}"/>
              </a:ext>
            </a:extLst>
          </p:cNvPr>
          <p:cNvSpPr txBox="1">
            <a:spLocks/>
          </p:cNvSpPr>
          <p:nvPr/>
        </p:nvSpPr>
        <p:spPr>
          <a:xfrm>
            <a:off x="2229271" y="133829"/>
            <a:ext cx="7733457" cy="6096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n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ফিজিক্যাল ফিচার </a:t>
            </a:r>
            <a:r>
              <a:rPr lang="en-US" sz="3600" b="1" dirty="0" err="1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জরিপের</a:t>
            </a:r>
            <a:r>
              <a:rPr lang="bn-IN" sz="3600" b="1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চেকিং কার্যক্রম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এর </a:t>
            </a:r>
            <a:r>
              <a:rPr lang="bn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নমুনা   </a:t>
            </a:r>
            <a:endParaRPr lang="en-US" sz="3600" b="1" dirty="0">
              <a:solidFill>
                <a:srgbClr val="00206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17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D510447-3B9C-4A3A-9BC1-5241252EC3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64408"/>
            <a:ext cx="5388428" cy="67355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73464E7-E776-473D-8C7E-D049BBD1D7EF}"/>
              </a:ext>
            </a:extLst>
          </p:cNvPr>
          <p:cNvSpPr txBox="1"/>
          <p:nvPr/>
        </p:nvSpPr>
        <p:spPr>
          <a:xfrm>
            <a:off x="715895" y="161999"/>
            <a:ext cx="42889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s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ম</a:t>
            </a:r>
            <a:r>
              <a:rPr lang="en-US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ী</a:t>
            </a:r>
            <a:r>
              <a:rPr lang="as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র</a:t>
            </a:r>
            <a:r>
              <a:rPr lang="en-US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স</a:t>
            </a:r>
            <a:r>
              <a:rPr lang="as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র</a:t>
            </a:r>
            <a:r>
              <a:rPr lang="en-US" sz="3600" b="1" dirty="0" err="1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াই</a:t>
            </a:r>
            <a:r>
              <a:rPr lang="en-US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উপজেলার</a:t>
            </a:r>
            <a:r>
              <a:rPr lang="en-US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bn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বর্তমান </a:t>
            </a:r>
            <a:r>
              <a:rPr lang="bn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  <a:hlinkClick r:id="rId3" action="ppaction://hlinkfile"/>
              </a:rPr>
              <a:t>ফিজিক্যাল ফিচার </a:t>
            </a:r>
            <a:r>
              <a:rPr lang="bn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ম্যাপ </a:t>
            </a:r>
            <a:endParaRPr lang="en-US" sz="3600" b="1" dirty="0">
              <a:solidFill>
                <a:srgbClr val="002060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26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473" y="125506"/>
            <a:ext cx="4131609" cy="647700"/>
          </a:xfrm>
        </p:spPr>
        <p:txBody>
          <a:bodyPr>
            <a:normAutofit/>
          </a:bodyPr>
          <a:lstStyle/>
          <a:p>
            <a:r>
              <a:rPr lang="bn-IN" sz="3600" b="1" dirty="0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বর্তমান অবকাঠামোর ধরণ</a:t>
            </a:r>
            <a:endParaRPr lang="en-US" sz="3600" b="1" dirty="0">
              <a:solidFill>
                <a:srgbClr val="002060"/>
              </a:solidFill>
              <a:latin typeface="Nikosh" pitchFamily="2" charset="0"/>
              <a:cs typeface="Nikosh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8" t="8709" r="31060"/>
          <a:stretch/>
        </p:blipFill>
        <p:spPr>
          <a:xfrm>
            <a:off x="6877050" y="0"/>
            <a:ext cx="5143500" cy="6820632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8034439"/>
              </p:ext>
            </p:extLst>
          </p:nvPr>
        </p:nvGraphicFramePr>
        <p:xfrm>
          <a:off x="429532" y="3252195"/>
          <a:ext cx="5289178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1665"/>
                <a:gridCol w="1984751"/>
                <a:gridCol w="135276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অবকাঠামোর</a:t>
                      </a:r>
                      <a:r>
                        <a:rPr lang="en-US" sz="1600" baseline="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ধরণ</a:t>
                      </a:r>
                      <a:endParaRPr lang="en-US" sz="16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অবকাঠামোর</a:t>
                      </a:r>
                      <a:r>
                        <a:rPr lang="en-US" sz="1600" baseline="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সংখ্যা</a:t>
                      </a:r>
                      <a:endParaRPr lang="en-US" sz="16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শতকরা</a:t>
                      </a:r>
                      <a:r>
                        <a:rPr lang="en-US" sz="1600" baseline="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(%)</a:t>
                      </a:r>
                      <a:endParaRPr lang="en-US" sz="16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কাচাঁ</a:t>
                      </a:r>
                      <a:endParaRPr lang="en-US" sz="16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৬৪৭১৯</a:t>
                      </a:r>
                      <a:endParaRPr lang="en-US" sz="16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৩৭.৫৭</a:t>
                      </a:r>
                      <a:endParaRPr lang="en-US" sz="16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পাকা</a:t>
                      </a:r>
                      <a:endParaRPr lang="en-US" sz="16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১৯৭১০</a:t>
                      </a:r>
                      <a:endParaRPr lang="en-US" sz="16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১১.৪৪</a:t>
                      </a:r>
                      <a:endParaRPr lang="en-US" sz="16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সেমি-পাকা</a:t>
                      </a:r>
                      <a:endParaRPr lang="en-US" sz="16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১৮৩১৯</a:t>
                      </a:r>
                      <a:endParaRPr lang="en-US" sz="16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১০.৬৪</a:t>
                      </a:r>
                      <a:endParaRPr lang="en-US" sz="16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টিনশেড</a:t>
                      </a:r>
                      <a:endParaRPr lang="en-US" sz="16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৬৯৩৫১</a:t>
                      </a:r>
                      <a:endParaRPr lang="en-US" sz="16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৪০.২৬</a:t>
                      </a:r>
                      <a:endParaRPr lang="en-US" sz="16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নির্মাণাধীন</a:t>
                      </a:r>
                      <a:endParaRPr lang="en-US" sz="16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১৪৪</a:t>
                      </a:r>
                      <a:endParaRPr lang="en-US" sz="16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০.০৮</a:t>
                      </a:r>
                      <a:endParaRPr lang="en-US" sz="16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কাঠের</a:t>
                      </a:r>
                      <a:endParaRPr lang="en-US" sz="16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২</a:t>
                      </a:r>
                      <a:endParaRPr lang="en-US" sz="16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০.০০০১</a:t>
                      </a:r>
                      <a:endParaRPr lang="en-US" sz="16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>
                          <a:solidFill>
                            <a:srgbClr val="C0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মোট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১,৭২,২৪৫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১০০.০০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06A05A8-D139-4D52-B564-2E9566B5F434}"/>
              </a:ext>
            </a:extLst>
          </p:cNvPr>
          <p:cNvSpPr txBox="1"/>
          <p:nvPr/>
        </p:nvSpPr>
        <p:spPr>
          <a:xfrm>
            <a:off x="575836" y="944033"/>
            <a:ext cx="4949372" cy="20005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latin typeface="Nikosh" panose="02000000000000000000" pitchFamily="2" charset="0"/>
                <a:cs typeface="Nikosh" panose="02000000000000000000" pitchFamily="2" charset="0"/>
              </a:rPr>
              <a:t>মোট</a:t>
            </a:r>
            <a:r>
              <a:rPr lang="en-US" sz="2800" b="1" dirty="0">
                <a:latin typeface="Nikosh" panose="02000000000000000000" pitchFamily="2" charset="0"/>
                <a:cs typeface="Nikosh" panose="02000000000000000000" pitchFamily="2" charset="0"/>
              </a:rPr>
              <a:t> স</a:t>
            </a:r>
            <a:r>
              <a:rPr lang="as-IN" sz="2800" b="1" dirty="0">
                <a:latin typeface="Nikosh" panose="02000000000000000000" pitchFamily="2" charset="0"/>
                <a:cs typeface="Nikosh" panose="02000000000000000000" pitchFamily="2" charset="0"/>
              </a:rPr>
              <a:t>্</a:t>
            </a:r>
            <a:r>
              <a:rPr lang="en-US" sz="2800" b="1" dirty="0">
                <a:latin typeface="Nikosh" panose="02000000000000000000" pitchFamily="2" charset="0"/>
                <a:cs typeface="Nikosh" panose="02000000000000000000" pitchFamily="2" charset="0"/>
              </a:rPr>
              <a:t>ট</a:t>
            </a:r>
            <a:r>
              <a:rPr lang="as-IN" sz="2800" b="1" dirty="0">
                <a:latin typeface="Nikosh" panose="02000000000000000000" pitchFamily="2" charset="0"/>
                <a:cs typeface="Nikosh" panose="02000000000000000000" pitchFamily="2" charset="0"/>
              </a:rPr>
              <a:t>্</a:t>
            </a:r>
            <a:r>
              <a:rPr lang="en-US" sz="2800" b="1" dirty="0"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as-IN" sz="2800" b="1" dirty="0">
                <a:latin typeface="Nikosh" panose="02000000000000000000" pitchFamily="2" charset="0"/>
                <a:cs typeface="Nikosh" panose="02000000000000000000" pitchFamily="2" charset="0"/>
              </a:rPr>
              <a:t>া</a:t>
            </a:r>
            <a:r>
              <a:rPr lang="en-US" sz="2800" b="1" dirty="0">
                <a:latin typeface="Nikosh" panose="02000000000000000000" pitchFamily="2" charset="0"/>
                <a:cs typeface="Nikosh" panose="02000000000000000000" pitchFamily="2" charset="0"/>
              </a:rPr>
              <a:t>ক</a:t>
            </a:r>
            <a:r>
              <a:rPr lang="as-IN" sz="2800" b="1" dirty="0">
                <a:latin typeface="Nikosh" panose="02000000000000000000" pitchFamily="2" charset="0"/>
                <a:cs typeface="Nikosh" panose="02000000000000000000" pitchFamily="2" charset="0"/>
              </a:rPr>
              <a:t>চ</a:t>
            </a:r>
            <a:r>
              <a:rPr lang="en-US" sz="2800" b="1" dirty="0">
                <a:latin typeface="Nikosh" panose="02000000000000000000" pitchFamily="2" charset="0"/>
                <a:cs typeface="Nikosh" panose="02000000000000000000" pitchFamily="2" charset="0"/>
              </a:rPr>
              <a:t>া</a:t>
            </a:r>
            <a:r>
              <a:rPr lang="as-IN" sz="2800" b="1" dirty="0"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en-US" sz="28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as-IN" sz="2800" b="1" dirty="0">
                <a:latin typeface="Nikosh" panose="02000000000000000000" pitchFamily="2" charset="0"/>
                <a:cs typeface="Nikosh" panose="02000000000000000000" pitchFamily="2" charset="0"/>
              </a:rPr>
              <a:t>এর</a:t>
            </a:r>
            <a:r>
              <a:rPr lang="en-US" sz="28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as-IN" sz="2800" b="1" dirty="0">
                <a:latin typeface="Nikosh" panose="02000000000000000000" pitchFamily="2" charset="0"/>
                <a:cs typeface="Nikosh" panose="02000000000000000000" pitchFamily="2" charset="0"/>
              </a:rPr>
              <a:t>স</a:t>
            </a:r>
            <a:r>
              <a:rPr lang="en-US" sz="2800" b="1" dirty="0" err="1">
                <a:latin typeface="Nikosh" panose="02000000000000000000" pitchFamily="2" charset="0"/>
                <a:cs typeface="Nikosh" panose="02000000000000000000" pitchFamily="2" charset="0"/>
              </a:rPr>
              <a:t>ংখ্যা</a:t>
            </a:r>
            <a:r>
              <a:rPr lang="en-US" sz="28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28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800" b="1" dirty="0" smtClean="0">
                <a:latin typeface="Nikosh" panose="02000000000000000000" pitchFamily="2" charset="0"/>
                <a:cs typeface="Nikosh" panose="02000000000000000000" pitchFamily="2" charset="0"/>
              </a:rPr>
              <a:t>১,৭২,২৪৫ </a:t>
            </a:r>
            <a:r>
              <a:rPr lang="en-US" sz="2800" b="1" dirty="0" err="1">
                <a:latin typeface="Nikosh" panose="02000000000000000000" pitchFamily="2" charset="0"/>
                <a:cs typeface="Nikosh" panose="02000000000000000000" pitchFamily="2" charset="0"/>
              </a:rPr>
              <a:t>টি</a:t>
            </a:r>
            <a:endParaRPr lang="bn-IN" sz="2800" b="1" dirty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মিরসরাই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as-IN" sz="2400" b="1" dirty="0">
                <a:latin typeface="Nikosh" panose="02000000000000000000" pitchFamily="2" charset="0"/>
                <a:cs typeface="Nikosh" panose="02000000000000000000" pitchFamily="2" charset="0"/>
              </a:rPr>
              <a:t>প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ৌরসভা</a:t>
            </a:r>
            <a:r>
              <a:rPr lang="bn-IN" sz="2400" b="1" dirty="0">
                <a:latin typeface="Nikosh" panose="02000000000000000000" pitchFamily="2" charset="0"/>
                <a:cs typeface="Nikosh" panose="02000000000000000000" pitchFamily="2" charset="0"/>
              </a:rPr>
              <a:t>	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= </a:t>
            </a:r>
            <a:r>
              <a:rPr lang="en-US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৯,২৪৬ </a:t>
            </a:r>
            <a:r>
              <a:rPr lang="en-US" sz="2400" b="1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টি</a:t>
            </a:r>
            <a:endParaRPr lang="en-US" sz="2400" b="1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বারইয়ার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হাট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as-IN" sz="2400" b="1" dirty="0">
                <a:latin typeface="Nikosh" panose="02000000000000000000" pitchFamily="2" charset="0"/>
                <a:cs typeface="Nikosh" panose="02000000000000000000" pitchFamily="2" charset="0"/>
              </a:rPr>
              <a:t>প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ৌরসভা</a:t>
            </a:r>
            <a:r>
              <a:rPr lang="bn-IN" sz="2400" b="1" dirty="0">
                <a:latin typeface="Nikosh" panose="02000000000000000000" pitchFamily="2" charset="0"/>
                <a:cs typeface="Nikosh" panose="02000000000000000000" pitchFamily="2" charset="0"/>
              </a:rPr>
              <a:t>	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= </a:t>
            </a:r>
            <a:r>
              <a:rPr lang="as-IN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৩</a:t>
            </a:r>
            <a:r>
              <a:rPr lang="en-US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৪৫২ </a:t>
            </a:r>
            <a:r>
              <a:rPr lang="as-IN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ট</a:t>
            </a:r>
            <a:r>
              <a:rPr lang="en-US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১৬ 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টি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ই</a:t>
            </a:r>
            <a:r>
              <a:rPr lang="as-IN" sz="2400" b="1" dirty="0">
                <a:latin typeface="Nikosh" panose="02000000000000000000" pitchFamily="2" charset="0"/>
                <a:cs typeface="Nikosh" panose="02000000000000000000" pitchFamily="2" charset="0"/>
              </a:rPr>
              <a:t>উ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ন</a:t>
            </a:r>
            <a:r>
              <a:rPr lang="as-IN" sz="2400" b="1" dirty="0">
                <a:latin typeface="Nikosh" panose="02000000000000000000" pitchFamily="2" charset="0"/>
                <a:cs typeface="Nikosh" panose="02000000000000000000" pitchFamily="2" charset="0"/>
              </a:rPr>
              <a:t>ি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য়ন</a:t>
            </a:r>
            <a:r>
              <a:rPr lang="bn-IN" sz="2400" b="1" dirty="0">
                <a:latin typeface="Nikosh" panose="02000000000000000000" pitchFamily="2" charset="0"/>
                <a:cs typeface="Nikosh" panose="02000000000000000000" pitchFamily="2" charset="0"/>
              </a:rPr>
              <a:t>		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= </a:t>
            </a:r>
            <a:r>
              <a:rPr lang="bn-IN" sz="2400" b="1" dirty="0" smtClean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১,</a:t>
            </a:r>
            <a:r>
              <a:rPr lang="en-US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৫</a:t>
            </a:r>
            <a:r>
              <a:rPr lang="bn-IN" sz="2400" b="1" dirty="0" smtClean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৯,৫৪৭ </a:t>
            </a:r>
            <a:r>
              <a:rPr lang="en-US" sz="2400" b="1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টি</a:t>
            </a:r>
            <a:endParaRPr lang="bn-IN" sz="2400" b="1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0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638E8A1-87C8-4EE4-93A0-302C28EA15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0" y="-4908"/>
            <a:ext cx="5303157" cy="686290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2C0A17A6-3DD9-48A3-B911-2872B506731A}"/>
              </a:ext>
            </a:extLst>
          </p:cNvPr>
          <p:cNvSpPr txBox="1">
            <a:spLocks/>
          </p:cNvSpPr>
          <p:nvPr/>
        </p:nvSpPr>
        <p:spPr>
          <a:xfrm>
            <a:off x="693056" y="2455903"/>
            <a:ext cx="4270830" cy="194128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n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মৌজার উপর বারইয়ারহাট পৌরসভার নমুনা ফিজিক্যাল ফিচার ম্যাপ</a:t>
            </a:r>
            <a:endParaRPr lang="en-US" sz="3600" b="1" dirty="0">
              <a:solidFill>
                <a:srgbClr val="00206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10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49B7A82-36DA-41A2-A335-7C434A6768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686" y="0"/>
            <a:ext cx="485037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C0667B5-A494-42B0-B9C5-44301F68021B}"/>
              </a:ext>
            </a:extLst>
          </p:cNvPr>
          <p:cNvSpPr txBox="1"/>
          <p:nvPr/>
        </p:nvSpPr>
        <p:spPr>
          <a:xfrm>
            <a:off x="805543" y="2474893"/>
            <a:ext cx="3649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s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ম</a:t>
            </a:r>
            <a:r>
              <a:rPr lang="en-US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ী</a:t>
            </a:r>
            <a:r>
              <a:rPr lang="as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র</a:t>
            </a:r>
            <a:r>
              <a:rPr lang="en-US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স</a:t>
            </a:r>
            <a:r>
              <a:rPr lang="as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র</a:t>
            </a:r>
            <a:r>
              <a:rPr lang="en-US" sz="3600" b="1" dirty="0" err="1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াই</a:t>
            </a:r>
            <a:r>
              <a:rPr lang="en-US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উপজেলার</a:t>
            </a:r>
            <a:r>
              <a:rPr lang="en-US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as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ম</a:t>
            </a:r>
            <a:r>
              <a:rPr lang="en-US" sz="3600" b="1" dirty="0" err="1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ৌজা</a:t>
            </a:r>
            <a:r>
              <a:rPr lang="en-US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bn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ম্যাপ </a:t>
            </a:r>
            <a:endParaRPr lang="en-US" sz="3600" b="1" dirty="0">
              <a:solidFill>
                <a:srgbClr val="002060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7752" y="0"/>
            <a:ext cx="3186953" cy="779369"/>
          </a:xfrm>
        </p:spPr>
        <p:txBody>
          <a:bodyPr>
            <a:normAutofit/>
          </a:bodyPr>
          <a:lstStyle/>
          <a:p>
            <a:r>
              <a:rPr lang="bn-IN" sz="3600" b="1" dirty="0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বর্তমান ভূমি ব্যবহার </a:t>
            </a:r>
            <a:endParaRPr lang="en-US" sz="3600" b="1" dirty="0">
              <a:solidFill>
                <a:srgbClr val="002060"/>
              </a:solidFill>
              <a:latin typeface="Nikosh" pitchFamily="2" charset="0"/>
              <a:cs typeface="Nikosh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9" t="9048" r="38139"/>
          <a:stretch/>
        </p:blipFill>
        <p:spPr>
          <a:xfrm>
            <a:off x="7077075" y="0"/>
            <a:ext cx="4838700" cy="6815187"/>
          </a:xfr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411275"/>
              </p:ext>
            </p:extLst>
          </p:nvPr>
        </p:nvGraphicFramePr>
        <p:xfrm>
          <a:off x="586595" y="941293"/>
          <a:ext cx="6012612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5155"/>
                <a:gridCol w="1790700"/>
                <a:gridCol w="1247775"/>
                <a:gridCol w="988982"/>
              </a:tblGrid>
              <a:tr h="23367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ভূমি</a:t>
                      </a:r>
                      <a:r>
                        <a:rPr lang="en-US" sz="1200" b="1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200" b="1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ব্যবহার</a:t>
                      </a:r>
                      <a:endParaRPr lang="en-US" sz="1200" b="1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এলাকার</a:t>
                      </a:r>
                      <a:r>
                        <a:rPr lang="en-US" sz="1200" b="1" baseline="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200" b="1" baseline="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পরিমাণ</a:t>
                      </a:r>
                      <a:r>
                        <a:rPr lang="en-US" sz="1200" b="1" baseline="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(</a:t>
                      </a:r>
                      <a:r>
                        <a:rPr lang="en-US" sz="1200" b="1" baseline="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একর</a:t>
                      </a:r>
                      <a:r>
                        <a:rPr lang="en-US" sz="1200" b="1" baseline="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)</a:t>
                      </a:r>
                      <a:endParaRPr lang="en-US" sz="1200" b="1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শতকরা</a:t>
                      </a:r>
                      <a:r>
                        <a:rPr lang="en-US" sz="1200" b="1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(%)</a:t>
                      </a:r>
                      <a:endParaRPr lang="en-US" sz="1200" b="1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1200" b="1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শতকরা</a:t>
                      </a:r>
                      <a:r>
                        <a:rPr lang="bn-IN" sz="1200" b="1" baseline="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অনুযায়ী অবস্থান</a:t>
                      </a:r>
                      <a:endParaRPr lang="en-US" sz="1200" b="1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</a:tr>
              <a:tr h="233670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প্রশাসনিক</a:t>
                      </a:r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১৬.৩২</a:t>
                      </a:r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০.০১</a:t>
                      </a:r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</a:tr>
              <a:tr h="233670"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solidFill>
                            <a:srgbClr val="FF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কৃষি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৪৬৪৭৯.৮৭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৩৯.৯২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১ম 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</a:tr>
              <a:tr h="233670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বাণিজ্যিক</a:t>
                      </a:r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৩৩২.০৬</a:t>
                      </a:r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০.২৯</a:t>
                      </a:r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</a:tr>
              <a:tr h="233670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কমিউনিটি</a:t>
                      </a:r>
                      <a:r>
                        <a:rPr lang="en-US" sz="1200" baseline="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200" baseline="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সেবা</a:t>
                      </a:r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১২৫.৮৫</a:t>
                      </a:r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০.১১</a:t>
                      </a:r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</a:tr>
              <a:tr h="233670">
                <a:tc>
                  <a:txBody>
                    <a:bodyPr/>
                    <a:lstStyle/>
                    <a:p>
                      <a:r>
                        <a:rPr lang="bn-IN" sz="1200" b="1" dirty="0" smtClean="0">
                          <a:solidFill>
                            <a:srgbClr val="FF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বংপবন্ধু</a:t>
                      </a:r>
                      <a:r>
                        <a:rPr lang="bn-IN" sz="1200" b="1" baseline="0" dirty="0" smtClean="0">
                          <a:solidFill>
                            <a:srgbClr val="FF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 শেখ মুজিব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bn-IN" sz="1200" b="1" baseline="0" dirty="0" smtClean="0">
                          <a:solidFill>
                            <a:srgbClr val="FF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শিল্প নগর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৮৯১৪.২৭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৭.৬৬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৫ম 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</a:tr>
              <a:tr h="233670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শিক্ষা</a:t>
                      </a:r>
                      <a:r>
                        <a:rPr lang="en-US" sz="12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ও</a:t>
                      </a:r>
                      <a:r>
                        <a:rPr lang="en-US" sz="1200" baseline="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200" baseline="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গবেষণা</a:t>
                      </a:r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১৩৬.৯৫</a:t>
                      </a:r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০.১২</a:t>
                      </a:r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</a:tr>
              <a:tr h="233670"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solidFill>
                            <a:srgbClr val="FF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বন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৩০৭৫২.৩৯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২৬.৪১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২য়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</a:tr>
              <a:tr h="233670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স্বাস্থ্য</a:t>
                      </a:r>
                      <a:r>
                        <a:rPr lang="en-US" sz="12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2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সুবিধা</a:t>
                      </a:r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৬.৫০</a:t>
                      </a:r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০.০১</a:t>
                      </a:r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</a:tr>
              <a:tr h="233670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শিল্প</a:t>
                      </a:r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২৩৩.২২</a:t>
                      </a:r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০.২০</a:t>
                      </a:r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</a:tr>
              <a:tr h="233670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বিবিধ</a:t>
                      </a:r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১০.৪৭</a:t>
                      </a:r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০.০১</a:t>
                      </a:r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</a:tr>
              <a:tr h="233670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মিশ্র</a:t>
                      </a:r>
                      <a:r>
                        <a:rPr lang="en-US" sz="1200" baseline="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200" baseline="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ব্যবহার</a:t>
                      </a:r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১৪.৪০</a:t>
                      </a:r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০.০১</a:t>
                      </a:r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</a:tr>
              <a:tr h="233670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বিনোদন</a:t>
                      </a:r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৭.৫৪</a:t>
                      </a:r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০.০১</a:t>
                      </a:r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</a:tr>
              <a:tr h="233670"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solidFill>
                            <a:srgbClr val="FF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আবাসিক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200" b="1" baseline="0" dirty="0" err="1" smtClean="0">
                          <a:solidFill>
                            <a:srgbClr val="FF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এলাকা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১৭৬৬৫.৮০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১৫.১৭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৩য়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</a:tr>
              <a:tr h="233670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সড়ক</a:t>
                      </a:r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১২৯২.৭৮</a:t>
                      </a:r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১.১১</a:t>
                      </a:r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</a:tr>
              <a:tr h="233670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সেবা</a:t>
                      </a:r>
                      <a:r>
                        <a:rPr lang="en-US" sz="12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2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কার্যক্রম</a:t>
                      </a:r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২১.৫০</a:t>
                      </a:r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০.০২</a:t>
                      </a:r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</a:tr>
              <a:tr h="233670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খালি</a:t>
                      </a:r>
                      <a:r>
                        <a:rPr lang="en-US" sz="12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2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জায়গা</a:t>
                      </a:r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২৯০.৫১</a:t>
                      </a:r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০.১৫</a:t>
                      </a:r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</a:tr>
              <a:tr h="233670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জলাশয়</a:t>
                      </a:r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১০১৪০.৬৩</a:t>
                      </a:r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৮.৭১</a:t>
                      </a:r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৪থ</a:t>
                      </a:r>
                      <a:endParaRPr lang="en-US" sz="1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</a:tr>
              <a:tr h="23367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>
                          <a:solidFill>
                            <a:srgbClr val="C0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মোট</a:t>
                      </a:r>
                      <a:endParaRPr lang="en-US" sz="1200" b="1" dirty="0">
                        <a:solidFill>
                          <a:srgbClr val="C0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C0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১১৬৪৪১.০৮</a:t>
                      </a:r>
                      <a:endParaRPr lang="en-US" sz="1200" b="1" dirty="0">
                        <a:solidFill>
                          <a:srgbClr val="C0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C0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১০০.০০</a:t>
                      </a:r>
                      <a:endParaRPr lang="en-US" sz="1200" b="1" dirty="0">
                        <a:solidFill>
                          <a:srgbClr val="C0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C0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273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2B27E52-E144-4D27-B31F-A1CABC962F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372" y="29936"/>
            <a:ext cx="4532085" cy="67981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67F3350-3FA3-43FF-975D-EFFAB9B77DEA}"/>
              </a:ext>
            </a:extLst>
          </p:cNvPr>
          <p:cNvSpPr txBox="1"/>
          <p:nvPr/>
        </p:nvSpPr>
        <p:spPr>
          <a:xfrm>
            <a:off x="667657" y="2276579"/>
            <a:ext cx="50509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মীরসরাই উপজেলা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</a:p>
          <a:p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জ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ন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্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য 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্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্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ত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ু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ত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ৃ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ত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Digital Elevation Model</a:t>
            </a:r>
          </a:p>
        </p:txBody>
      </p:sp>
    </p:spTree>
    <p:extLst>
      <p:ext uri="{BB962C8B-B14F-4D97-AF65-F5344CB8AC3E}">
        <p14:creationId xmlns:p14="http://schemas.microsoft.com/office/powerpoint/2010/main" val="64958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BE4DFA3-C5E7-473B-9CB4-CB65451D6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3379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NikoshBAN" pitchFamily="2" charset="0"/>
              <a:cs typeface="NikoshBAN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cs typeface="NikoshBAN" pitchFamily="2" charset="0"/>
              </a:rPr>
              <a:t>    </a:t>
            </a: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ED793C9-89C2-48B9-9A7D-2026F6597C24}"/>
              </a:ext>
            </a:extLst>
          </p:cNvPr>
          <p:cNvSpPr txBox="1"/>
          <p:nvPr/>
        </p:nvSpPr>
        <p:spPr>
          <a:xfrm>
            <a:off x="206477" y="200476"/>
            <a:ext cx="5442155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s-IN" sz="40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প্রকল্প</a:t>
            </a:r>
            <a:r>
              <a:rPr lang="en-US" sz="40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এলাকা</a:t>
            </a:r>
            <a:r>
              <a:rPr lang="en-US" sz="40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পরিচিতি</a:t>
            </a:r>
            <a:r>
              <a:rPr lang="as-IN" sz="40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ঃ</a:t>
            </a:r>
            <a:r>
              <a:rPr lang="en-US" sz="3600" b="1" dirty="0">
                <a:solidFill>
                  <a:srgbClr val="74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</a:p>
          <a:p>
            <a:pPr algn="ctr"/>
            <a:endParaRPr lang="en-US" sz="3600" b="1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r>
              <a:rPr lang="en-US" sz="36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</a:t>
            </a:r>
            <a:r>
              <a:rPr lang="as-IN" sz="36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ী</a:t>
            </a:r>
            <a:r>
              <a:rPr lang="en-US" sz="36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as-IN" sz="36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</a:t>
            </a:r>
            <a:r>
              <a:rPr lang="en-US" sz="36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as-IN" sz="36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া</a:t>
            </a:r>
            <a:r>
              <a:rPr lang="en-US" sz="36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ই </a:t>
            </a:r>
            <a:r>
              <a:rPr lang="en-US" sz="3600" b="1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উপজেলা</a:t>
            </a:r>
            <a:endParaRPr lang="en-US" sz="3600" b="1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>
                <a:latin typeface="Nikosh" panose="02000000000000000000" pitchFamily="2" charset="0"/>
                <a:cs typeface="Nikosh" panose="02000000000000000000" pitchFamily="2" charset="0"/>
              </a:rPr>
              <a:t>প</a:t>
            </a:r>
            <a:r>
              <a:rPr lang="as-IN" sz="3600" b="1" dirty="0">
                <a:latin typeface="Nikosh" panose="02000000000000000000" pitchFamily="2" charset="0"/>
                <a:cs typeface="Nikosh" panose="02000000000000000000" pitchFamily="2" charset="0"/>
              </a:rPr>
              <a:t>ৌ</a:t>
            </a:r>
            <a:r>
              <a:rPr lang="en-US" sz="3600" b="1" dirty="0"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as-IN" sz="3600" b="1" dirty="0">
                <a:latin typeface="Nikosh" panose="02000000000000000000" pitchFamily="2" charset="0"/>
                <a:cs typeface="Nikosh" panose="02000000000000000000" pitchFamily="2" charset="0"/>
              </a:rPr>
              <a:t>স</a:t>
            </a:r>
            <a:r>
              <a:rPr lang="en-US" sz="3600" b="1" dirty="0">
                <a:latin typeface="Nikosh" panose="02000000000000000000" pitchFamily="2" charset="0"/>
                <a:cs typeface="Nikosh" panose="02000000000000000000" pitchFamily="2" charset="0"/>
              </a:rPr>
              <a:t>ভ</a:t>
            </a:r>
            <a:r>
              <a:rPr lang="as-IN" sz="3600" b="1" dirty="0">
                <a:latin typeface="Nikosh" panose="02000000000000000000" pitchFamily="2" charset="0"/>
                <a:cs typeface="Nikosh" panose="02000000000000000000" pitchFamily="2" charset="0"/>
              </a:rPr>
              <a:t>া</a:t>
            </a:r>
            <a:r>
              <a:rPr lang="en-US" sz="3600" b="1" dirty="0">
                <a:latin typeface="Nikosh" panose="02000000000000000000" pitchFamily="2" charset="0"/>
                <a:cs typeface="Nikosh" panose="02000000000000000000" pitchFamily="2" charset="0"/>
              </a:rPr>
              <a:t>ঃ </a:t>
            </a:r>
            <a:r>
              <a:rPr lang="as-IN" sz="3600" b="1" dirty="0">
                <a:latin typeface="Nikosh" panose="02000000000000000000" pitchFamily="2" charset="0"/>
                <a:cs typeface="Nikosh" panose="02000000000000000000" pitchFamily="2" charset="0"/>
              </a:rPr>
              <a:t>২</a:t>
            </a:r>
            <a:r>
              <a:rPr lang="en-US" sz="36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as-IN" sz="3600" b="1" dirty="0">
                <a:latin typeface="Nikosh" panose="02000000000000000000" pitchFamily="2" charset="0"/>
                <a:cs typeface="Nikosh" panose="02000000000000000000" pitchFamily="2" charset="0"/>
              </a:rPr>
              <a:t>ট</a:t>
            </a:r>
            <a:r>
              <a:rPr lang="en-US" sz="3600" b="1" dirty="0">
                <a:latin typeface="Nikosh" panose="02000000000000000000" pitchFamily="2" charset="0"/>
                <a:cs typeface="Nikosh" panose="02000000000000000000" pitchFamily="2" charset="0"/>
              </a:rPr>
              <a:t>ি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>
                <a:latin typeface="Nikosh" panose="02000000000000000000" pitchFamily="2" charset="0"/>
                <a:cs typeface="Nikosh" panose="02000000000000000000" pitchFamily="2" charset="0"/>
              </a:rPr>
              <a:t>ই</a:t>
            </a:r>
            <a:r>
              <a:rPr lang="as-IN" sz="3600" b="1" dirty="0">
                <a:latin typeface="Nikosh" panose="02000000000000000000" pitchFamily="2" charset="0"/>
                <a:cs typeface="Nikosh" panose="02000000000000000000" pitchFamily="2" charset="0"/>
              </a:rPr>
              <a:t>উ</a:t>
            </a:r>
            <a:r>
              <a:rPr lang="en-US" sz="3600" b="1" dirty="0">
                <a:latin typeface="Nikosh" panose="02000000000000000000" pitchFamily="2" charset="0"/>
                <a:cs typeface="Nikosh" panose="02000000000000000000" pitchFamily="2" charset="0"/>
              </a:rPr>
              <a:t>ন</a:t>
            </a:r>
            <a:r>
              <a:rPr lang="as-IN" sz="3600" b="1" dirty="0">
                <a:latin typeface="Nikosh" panose="02000000000000000000" pitchFamily="2" charset="0"/>
                <a:cs typeface="Nikosh" panose="02000000000000000000" pitchFamily="2" charset="0"/>
              </a:rPr>
              <a:t>ি</a:t>
            </a:r>
            <a:r>
              <a:rPr lang="en-US" sz="3600" b="1" dirty="0">
                <a:latin typeface="Nikosh" panose="02000000000000000000" pitchFamily="2" charset="0"/>
                <a:cs typeface="Nikosh" panose="02000000000000000000" pitchFamily="2" charset="0"/>
              </a:rPr>
              <a:t>য়</a:t>
            </a:r>
            <a:r>
              <a:rPr lang="as-IN" sz="3600" b="1" dirty="0">
                <a:latin typeface="Nikosh" panose="02000000000000000000" pitchFamily="2" charset="0"/>
                <a:cs typeface="Nikosh" panose="02000000000000000000" pitchFamily="2" charset="0"/>
              </a:rPr>
              <a:t>ন</a:t>
            </a:r>
            <a:r>
              <a:rPr lang="en-US" sz="3600" b="1" dirty="0">
                <a:latin typeface="Nikosh" panose="02000000000000000000" pitchFamily="2" charset="0"/>
                <a:cs typeface="Nikosh" panose="02000000000000000000" pitchFamily="2" charset="0"/>
              </a:rPr>
              <a:t>ঃ </a:t>
            </a:r>
            <a:r>
              <a:rPr lang="as-IN" sz="3600" b="1" dirty="0">
                <a:latin typeface="Nikosh" panose="02000000000000000000" pitchFamily="2" charset="0"/>
                <a:cs typeface="Nikosh" panose="02000000000000000000" pitchFamily="2" charset="0"/>
              </a:rPr>
              <a:t>১</a:t>
            </a:r>
            <a:r>
              <a:rPr lang="en-US" sz="3600" b="1" dirty="0">
                <a:latin typeface="Nikosh" panose="02000000000000000000" pitchFamily="2" charset="0"/>
                <a:cs typeface="Nikosh" panose="02000000000000000000" pitchFamily="2" charset="0"/>
              </a:rPr>
              <a:t>৬ </a:t>
            </a:r>
            <a:r>
              <a:rPr lang="as-IN" sz="3600" b="1" dirty="0">
                <a:latin typeface="Nikosh" panose="02000000000000000000" pitchFamily="2" charset="0"/>
                <a:cs typeface="Nikosh" panose="02000000000000000000" pitchFamily="2" charset="0"/>
              </a:rPr>
              <a:t>ট</a:t>
            </a:r>
            <a:r>
              <a:rPr lang="en-US" sz="3600" b="1" dirty="0">
                <a:latin typeface="Nikosh" panose="02000000000000000000" pitchFamily="2" charset="0"/>
                <a:cs typeface="Nikosh" panose="02000000000000000000" pitchFamily="2" charset="0"/>
              </a:rPr>
              <a:t>ি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 err="1">
                <a:latin typeface="Nikosh" panose="02000000000000000000" pitchFamily="2" charset="0"/>
                <a:cs typeface="Nikosh" panose="02000000000000000000" pitchFamily="2" charset="0"/>
              </a:rPr>
              <a:t>আয়তনঃ</a:t>
            </a:r>
            <a:r>
              <a:rPr lang="en-US" sz="3600" b="1" dirty="0">
                <a:latin typeface="Nikosh" panose="02000000000000000000" pitchFamily="2" charset="0"/>
                <a:cs typeface="Nikosh" panose="02000000000000000000" pitchFamily="2" charset="0"/>
              </a:rPr>
              <a:t> ৪৮২.৮৮ ব</a:t>
            </a:r>
            <a:r>
              <a:rPr lang="as-IN" sz="3600" b="1" dirty="0"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en-US" sz="3600" b="1" dirty="0" err="1">
                <a:latin typeface="Nikosh" panose="02000000000000000000" pitchFamily="2" charset="0"/>
                <a:cs typeface="Nikosh" panose="02000000000000000000" pitchFamily="2" charset="0"/>
              </a:rPr>
              <a:t>্গ</a:t>
            </a:r>
            <a:r>
              <a:rPr lang="en-US" sz="36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as-IN" sz="3600" b="1" dirty="0">
                <a:latin typeface="Nikosh" panose="02000000000000000000" pitchFamily="2" charset="0"/>
                <a:cs typeface="Nikosh" panose="02000000000000000000" pitchFamily="2" charset="0"/>
              </a:rPr>
              <a:t>ক</a:t>
            </a:r>
            <a:r>
              <a:rPr lang="en-US" sz="3600" b="1" dirty="0">
                <a:latin typeface="Nikosh" panose="02000000000000000000" pitchFamily="2" charset="0"/>
                <a:cs typeface="Nikosh" panose="02000000000000000000" pitchFamily="2" charset="0"/>
              </a:rPr>
              <a:t>ি.</a:t>
            </a:r>
            <a:r>
              <a:rPr lang="as-IN" sz="3600" b="1" dirty="0">
                <a:latin typeface="Nikosh" panose="02000000000000000000" pitchFamily="2" charset="0"/>
                <a:cs typeface="Nikosh" panose="02000000000000000000" pitchFamily="2" charset="0"/>
              </a:rPr>
              <a:t>ম</a:t>
            </a:r>
            <a:r>
              <a:rPr lang="en-US" sz="3600" b="1" dirty="0">
                <a:latin typeface="Nikosh" panose="02000000000000000000" pitchFamily="2" charset="0"/>
                <a:cs typeface="Nikosh" panose="02000000000000000000" pitchFamily="2" charset="0"/>
              </a:rPr>
              <a:t>ি.</a:t>
            </a:r>
          </a:p>
          <a:p>
            <a:pPr algn="r"/>
            <a:r>
              <a:rPr lang="en-US" sz="2000" b="1" dirty="0">
                <a:latin typeface="Nikosh" panose="02000000000000000000" pitchFamily="2" charset="0"/>
                <a:cs typeface="Nikosh" panose="02000000000000000000" pitchFamily="2" charset="0"/>
              </a:rPr>
              <a:t>(</a:t>
            </a:r>
            <a:r>
              <a:rPr lang="en-US" sz="2000" b="1" dirty="0" err="1">
                <a:latin typeface="Nikosh" panose="02000000000000000000" pitchFamily="2" charset="0"/>
                <a:cs typeface="Nikosh" panose="02000000000000000000" pitchFamily="2" charset="0"/>
              </a:rPr>
              <a:t>বিবিএস</a:t>
            </a:r>
            <a:r>
              <a:rPr lang="en-US" sz="2000" b="1" dirty="0">
                <a:latin typeface="Nikosh" panose="02000000000000000000" pitchFamily="2" charset="0"/>
                <a:cs typeface="Nikosh" panose="02000000000000000000" pitchFamily="2" charset="0"/>
              </a:rPr>
              <a:t>, ২০১১)</a:t>
            </a:r>
            <a:endParaRPr lang="as-IN" sz="2000" b="1" dirty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3B0475-2995-4DC2-890A-CBD662BA6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564" y="30185"/>
            <a:ext cx="5413717" cy="679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7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79B45FB9-5C5E-48B1-B92C-EE9320E5077F}"/>
              </a:ext>
            </a:extLst>
          </p:cNvPr>
          <p:cNvSpPr txBox="1">
            <a:spLocks/>
          </p:cNvSpPr>
          <p:nvPr/>
        </p:nvSpPr>
        <p:spPr>
          <a:xfrm>
            <a:off x="2111828" y="2857500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IN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হাইড্রো জিওলোজি সার্ভে</a:t>
            </a:r>
            <a:endParaRPr lang="en-US" sz="6600" b="1" dirty="0">
              <a:solidFill>
                <a:srgbClr val="00B05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53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09506B1-BB42-4BB1-9DB9-E4E69A800511}"/>
              </a:ext>
            </a:extLst>
          </p:cNvPr>
          <p:cNvSpPr txBox="1"/>
          <p:nvPr/>
        </p:nvSpPr>
        <p:spPr>
          <a:xfrm>
            <a:off x="-1" y="2203241"/>
            <a:ext cx="1988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gency FB" pitchFamily="34" charset="0"/>
              </a:rPr>
              <a:t>Drilling and Installation of Monitoring Wells </a:t>
            </a:r>
            <a:endParaRPr lang="en-US" sz="2400" b="1" dirty="0">
              <a:solidFill>
                <a:srgbClr val="002060"/>
              </a:solidFill>
              <a:latin typeface="Agency FB" pitchFamily="34" charset="0"/>
              <a:cs typeface="Nikosh" panose="02000000000000000000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71" y="265549"/>
            <a:ext cx="4777614" cy="62715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801" y="265549"/>
            <a:ext cx="5229654" cy="62715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658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09506B1-BB42-4BB1-9DB9-E4E69A800511}"/>
              </a:ext>
            </a:extLst>
          </p:cNvPr>
          <p:cNvSpPr txBox="1"/>
          <p:nvPr/>
        </p:nvSpPr>
        <p:spPr>
          <a:xfrm>
            <a:off x="-1" y="2203241"/>
            <a:ext cx="17335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Water Sampling and Testing </a:t>
            </a:r>
            <a:endParaRPr lang="en-US" sz="2400" b="1" dirty="0">
              <a:solidFill>
                <a:srgbClr val="00206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283" y="107741"/>
            <a:ext cx="4996441" cy="65121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120649"/>
            <a:ext cx="5243511" cy="6499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200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09506B1-BB42-4BB1-9DB9-E4E69A800511}"/>
              </a:ext>
            </a:extLst>
          </p:cNvPr>
          <p:cNvSpPr txBox="1"/>
          <p:nvPr/>
        </p:nvSpPr>
        <p:spPr>
          <a:xfrm>
            <a:off x="-1" y="2203241"/>
            <a:ext cx="21050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Slug Taste (Hydraulic Conductivity Test)</a:t>
            </a:r>
            <a:endParaRPr lang="en-US" sz="2800" b="1" dirty="0">
              <a:solidFill>
                <a:srgbClr val="00206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6" y="290513"/>
            <a:ext cx="4784248" cy="6148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425" y="290513"/>
            <a:ext cx="5207949" cy="6148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436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DB827F2-200E-47B6-BA76-0B85A62095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812" y="72569"/>
            <a:ext cx="4745676" cy="61414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A72181B-4688-42CE-B133-1DC0D8374B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452" y="72569"/>
            <a:ext cx="4745676" cy="61414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93FB027-B84E-45D3-9375-D87EEBBD0B12}"/>
              </a:ext>
            </a:extLst>
          </p:cNvPr>
          <p:cNvSpPr txBox="1"/>
          <p:nvPr/>
        </p:nvSpPr>
        <p:spPr>
          <a:xfrm>
            <a:off x="7083463" y="6318041"/>
            <a:ext cx="4987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মাটির ১০০ ফুটের অধিক গভীরে আর্সেনিকের মাত্রা </a:t>
            </a:r>
            <a:endParaRPr lang="en-US" sz="2400" b="1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99895F4-78F3-4955-BCDA-EC6004E3D033}"/>
              </a:ext>
            </a:extLst>
          </p:cNvPr>
          <p:cNvSpPr txBox="1"/>
          <p:nvPr/>
        </p:nvSpPr>
        <p:spPr>
          <a:xfrm>
            <a:off x="2109768" y="6318041"/>
            <a:ext cx="4987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মাটির </a:t>
            </a:r>
            <a:r>
              <a:rPr lang="en-US" sz="2400" b="1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নিচে</a:t>
            </a:r>
            <a:r>
              <a:rPr lang="en-US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১০০ ফুট</a:t>
            </a:r>
            <a:r>
              <a:rPr lang="en-US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পর্যন্ত</a:t>
            </a:r>
            <a:r>
              <a:rPr lang="en-US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আর্সেনিকের মাত্রা </a:t>
            </a:r>
            <a:endParaRPr lang="en-US" sz="2400" b="1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09506B1-BB42-4BB1-9DB9-E4E69A800511}"/>
              </a:ext>
            </a:extLst>
          </p:cNvPr>
          <p:cNvSpPr txBox="1"/>
          <p:nvPr/>
        </p:nvSpPr>
        <p:spPr>
          <a:xfrm>
            <a:off x="0" y="2203241"/>
            <a:ext cx="2351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</a:t>
            </a:r>
            <a:r>
              <a:rPr lang="as-IN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ী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as-IN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as-IN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া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ই </a:t>
            </a:r>
            <a:r>
              <a:rPr lang="en-US" sz="32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উপজেলায়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আ</a:t>
            </a:r>
            <a:r>
              <a:rPr lang="as-IN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en-US" sz="32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্সেনিকের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চিত্র</a:t>
            </a:r>
            <a:endParaRPr lang="en-US" sz="3200" b="1" dirty="0">
              <a:solidFill>
                <a:srgbClr val="00206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99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93FB027-B84E-45D3-9375-D87EEBBD0B12}"/>
              </a:ext>
            </a:extLst>
          </p:cNvPr>
          <p:cNvSpPr txBox="1"/>
          <p:nvPr/>
        </p:nvSpPr>
        <p:spPr>
          <a:xfrm>
            <a:off x="7083463" y="6318041"/>
            <a:ext cx="4987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মাটির ১০০ ফুটের অধিক গভীরে লবনাক্ততার মাত্রা </a:t>
            </a:r>
            <a:endParaRPr lang="en-US" sz="2400" b="1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99895F4-78F3-4955-BCDA-EC6004E3D033}"/>
              </a:ext>
            </a:extLst>
          </p:cNvPr>
          <p:cNvSpPr txBox="1"/>
          <p:nvPr/>
        </p:nvSpPr>
        <p:spPr>
          <a:xfrm>
            <a:off x="2109768" y="6318041"/>
            <a:ext cx="4987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মাটির </a:t>
            </a:r>
            <a:r>
              <a:rPr lang="en-US" sz="2400" b="1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নিচে</a:t>
            </a:r>
            <a:r>
              <a:rPr lang="en-US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১০০ ফুট</a:t>
            </a:r>
            <a:r>
              <a:rPr lang="en-US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পর্যন্ত</a:t>
            </a:r>
            <a:r>
              <a:rPr lang="en-US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লবনাক্ততার মাত্রা </a:t>
            </a:r>
            <a:endParaRPr lang="en-US" sz="2400" b="1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09506B1-BB42-4BB1-9DB9-E4E69A800511}"/>
              </a:ext>
            </a:extLst>
          </p:cNvPr>
          <p:cNvSpPr txBox="1"/>
          <p:nvPr/>
        </p:nvSpPr>
        <p:spPr>
          <a:xfrm>
            <a:off x="-1" y="2203241"/>
            <a:ext cx="25400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</a:t>
            </a:r>
            <a:r>
              <a:rPr lang="as-IN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ী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as-IN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as-IN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া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ই </a:t>
            </a:r>
            <a:r>
              <a:rPr lang="en-US" sz="32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উপজেলায়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প</a:t>
            </a:r>
            <a:r>
              <a:rPr lang="as-IN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া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ন</a:t>
            </a:r>
            <a:r>
              <a:rPr lang="as-IN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ি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ত</a:t>
            </a:r>
            <a:r>
              <a:rPr lang="as-IN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ে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as-IN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ল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</a:t>
            </a:r>
            <a:r>
              <a:rPr lang="as-IN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ন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া</a:t>
            </a:r>
            <a:r>
              <a:rPr lang="as-IN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্</a:t>
            </a:r>
            <a:r>
              <a:rPr lang="as-IN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ত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ত</a:t>
            </a:r>
            <a:r>
              <a:rPr lang="as-IN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া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 </a:t>
            </a:r>
            <a:r>
              <a:rPr lang="en-US" sz="32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চিত্র</a:t>
            </a:r>
            <a:endParaRPr lang="en-US" sz="3200" b="1" dirty="0">
              <a:solidFill>
                <a:srgbClr val="00206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099B76A-BD5C-4124-81CC-2E24D8D8EE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5" y="72571"/>
            <a:ext cx="4731651" cy="61414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6AE4558-4A7C-45A1-A652-F0F094B9DD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538" y="72569"/>
            <a:ext cx="4745675" cy="61414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6701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79B45FB9-5C5E-48B1-B92C-EE9320E5077F}"/>
              </a:ext>
            </a:extLst>
          </p:cNvPr>
          <p:cNvSpPr txBox="1">
            <a:spLocks/>
          </p:cNvSpPr>
          <p:nvPr/>
        </p:nvSpPr>
        <p:spPr>
          <a:xfrm>
            <a:off x="1582057" y="2771775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IN" sz="66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জি</a:t>
            </a:r>
            <a:r>
              <a:rPr lang="en-US" sz="66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ও</a:t>
            </a:r>
            <a:r>
              <a:rPr lang="as-IN" sz="66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ল</a:t>
            </a:r>
            <a:r>
              <a:rPr lang="en-US" sz="66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জ</a:t>
            </a:r>
            <a:r>
              <a:rPr lang="as-IN" sz="66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ি</a:t>
            </a:r>
            <a:r>
              <a:rPr lang="bn-IN" sz="66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সার্ভে </a:t>
            </a:r>
            <a:endParaRPr lang="en-US" sz="6600" b="1" dirty="0">
              <a:solidFill>
                <a:srgbClr val="00B05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1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09506B1-BB42-4BB1-9DB9-E4E69A800511}"/>
              </a:ext>
            </a:extLst>
          </p:cNvPr>
          <p:cNvSpPr txBox="1"/>
          <p:nvPr/>
        </p:nvSpPr>
        <p:spPr>
          <a:xfrm>
            <a:off x="2857499" y="990757"/>
            <a:ext cx="4467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gency FB" pitchFamily="34" charset="0"/>
              </a:rPr>
              <a:t>Methodology</a:t>
            </a:r>
            <a:endParaRPr lang="en-US" sz="3200" b="1" dirty="0">
              <a:solidFill>
                <a:srgbClr val="002060"/>
              </a:solidFill>
              <a:latin typeface="Agency FB" pitchFamily="34" charset="0"/>
              <a:cs typeface="Nikosh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09506B1-BB42-4BB1-9DB9-E4E69A800511}"/>
              </a:ext>
            </a:extLst>
          </p:cNvPr>
          <p:cNvSpPr txBox="1"/>
          <p:nvPr/>
        </p:nvSpPr>
        <p:spPr>
          <a:xfrm>
            <a:off x="523873" y="1831766"/>
            <a:ext cx="796290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gency FB" pitchFamily="34" charset="0"/>
              </a:rPr>
              <a:t>Geo-Physical Investigation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02060"/>
                </a:solidFill>
                <a:latin typeface="Agency FB" pitchFamily="34" charset="0"/>
                <a:cs typeface="Nikosh" panose="02000000000000000000" pitchFamily="2" charset="0"/>
              </a:rPr>
              <a:t>Down-hole Seismic Test (P.S Logging) </a:t>
            </a:r>
            <a:r>
              <a:rPr lang="en-US" sz="2800" b="1" dirty="0" smtClean="0">
                <a:solidFill>
                  <a:srgbClr val="FF0000"/>
                </a:solidFill>
                <a:latin typeface="Agency FB" pitchFamily="34" charset="0"/>
                <a:cs typeface="Nikosh" panose="02000000000000000000" pitchFamily="2" charset="0"/>
              </a:rPr>
              <a:t>(15 nos.)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Agency FB" pitchFamily="34" charset="0"/>
                <a:cs typeface="Nikosh" panose="02000000000000000000" pitchFamily="2" charset="0"/>
              </a:rPr>
              <a:t>Multi-channel </a:t>
            </a:r>
            <a:r>
              <a:rPr lang="en-US" sz="2800" b="1" dirty="0" smtClean="0">
                <a:solidFill>
                  <a:srgbClr val="002060"/>
                </a:solidFill>
                <a:latin typeface="Agency FB" pitchFamily="34" charset="0"/>
                <a:cs typeface="Nikosh" panose="02000000000000000000" pitchFamily="2" charset="0"/>
              </a:rPr>
              <a:t>Analysis </a:t>
            </a:r>
            <a:r>
              <a:rPr lang="en-US" sz="2800" b="1" dirty="0">
                <a:solidFill>
                  <a:srgbClr val="002060"/>
                </a:solidFill>
                <a:latin typeface="Agency FB" pitchFamily="34" charset="0"/>
                <a:cs typeface="Nikosh" panose="02000000000000000000" pitchFamily="2" charset="0"/>
              </a:rPr>
              <a:t>of </a:t>
            </a:r>
            <a:r>
              <a:rPr lang="en-US" sz="2800" b="1" dirty="0" smtClean="0">
                <a:solidFill>
                  <a:srgbClr val="002060"/>
                </a:solidFill>
                <a:latin typeface="Agency FB" pitchFamily="34" charset="0"/>
                <a:cs typeface="Nikosh" panose="02000000000000000000" pitchFamily="2" charset="0"/>
              </a:rPr>
              <a:t>Surface Wave </a:t>
            </a:r>
            <a:r>
              <a:rPr lang="en-US" sz="2800" b="1" dirty="0">
                <a:solidFill>
                  <a:srgbClr val="002060"/>
                </a:solidFill>
                <a:latin typeface="Agency FB" pitchFamily="34" charset="0"/>
                <a:cs typeface="Nikosh" panose="02000000000000000000" pitchFamily="2" charset="0"/>
              </a:rPr>
              <a:t>(MASW</a:t>
            </a:r>
            <a:r>
              <a:rPr lang="en-US" sz="2800" b="1" dirty="0" smtClean="0">
                <a:solidFill>
                  <a:srgbClr val="002060"/>
                </a:solidFill>
                <a:latin typeface="Agency FB" pitchFamily="34" charset="0"/>
                <a:cs typeface="Nikosh" panose="02000000000000000000" pitchFamily="2" charset="0"/>
              </a:rPr>
              <a:t>) </a:t>
            </a:r>
            <a:r>
              <a:rPr lang="en-US" sz="2800" b="1" dirty="0" smtClean="0">
                <a:solidFill>
                  <a:srgbClr val="FF0000"/>
                </a:solidFill>
                <a:latin typeface="Agency FB" pitchFamily="34" charset="0"/>
                <a:cs typeface="Nikosh" panose="02000000000000000000" pitchFamily="2" charset="0"/>
              </a:rPr>
              <a:t>(20 nos.)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Agency FB" pitchFamily="34" charset="0"/>
                <a:cs typeface="Nikosh" panose="02000000000000000000" pitchFamily="2" charset="0"/>
              </a:rPr>
              <a:t>Singles </a:t>
            </a:r>
            <a:r>
              <a:rPr lang="en-US" sz="2800" b="1" dirty="0" err="1">
                <a:solidFill>
                  <a:srgbClr val="002060"/>
                </a:solidFill>
                <a:latin typeface="Agency FB" pitchFamily="34" charset="0"/>
                <a:cs typeface="Nikosh" panose="02000000000000000000" pitchFamily="2" charset="0"/>
              </a:rPr>
              <a:t>Microtremor</a:t>
            </a:r>
            <a:r>
              <a:rPr lang="en-US" sz="2800" b="1" dirty="0">
                <a:solidFill>
                  <a:srgbClr val="002060"/>
                </a:solidFill>
                <a:latin typeface="Agency FB" pitchFamily="34" charset="0"/>
                <a:cs typeface="Nikosh" panose="02000000000000000000" pitchFamily="2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gency FB" pitchFamily="34" charset="0"/>
                <a:cs typeface="Nikosh" panose="02000000000000000000" pitchFamily="2" charset="0"/>
              </a:rPr>
              <a:t>Survey </a:t>
            </a:r>
            <a:r>
              <a:rPr lang="en-US" sz="2800" b="1" dirty="0" smtClean="0">
                <a:solidFill>
                  <a:srgbClr val="FF0000"/>
                </a:solidFill>
                <a:latin typeface="Agency FB" pitchFamily="34" charset="0"/>
                <a:cs typeface="Nikosh" panose="02000000000000000000" pitchFamily="2" charset="0"/>
              </a:rPr>
              <a:t>(30 nos.)</a:t>
            </a:r>
            <a:endParaRPr lang="en-US" sz="2800" b="1" dirty="0">
              <a:solidFill>
                <a:srgbClr val="FF0000"/>
              </a:solidFill>
              <a:latin typeface="Agency FB" pitchFamily="34" charset="0"/>
              <a:cs typeface="Nikosh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09506B1-BB42-4BB1-9DB9-E4E69A800511}"/>
              </a:ext>
            </a:extLst>
          </p:cNvPr>
          <p:cNvSpPr txBox="1"/>
          <p:nvPr/>
        </p:nvSpPr>
        <p:spPr>
          <a:xfrm>
            <a:off x="676273" y="3993941"/>
            <a:ext cx="7962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gency FB" pitchFamily="34" charset="0"/>
              </a:rPr>
              <a:t>Geo-Technical Investigation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02060"/>
                </a:solidFill>
                <a:latin typeface="Agency FB" pitchFamily="34" charset="0"/>
              </a:rPr>
              <a:t>Borehole </a:t>
            </a:r>
            <a:r>
              <a:rPr lang="en-US" sz="2800" b="1" dirty="0" smtClean="0">
                <a:solidFill>
                  <a:srgbClr val="FF0000"/>
                </a:solidFill>
                <a:latin typeface="Agency FB" pitchFamily="34" charset="0"/>
              </a:rPr>
              <a:t>(85 nos.)</a:t>
            </a:r>
          </a:p>
        </p:txBody>
      </p:sp>
    </p:spTree>
    <p:extLst>
      <p:ext uri="{BB962C8B-B14F-4D97-AF65-F5344CB8AC3E}">
        <p14:creationId xmlns:p14="http://schemas.microsoft.com/office/powerpoint/2010/main" val="310760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BDECF212-8D95-4F1B-9E8F-9A8F2F185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715" y="51876"/>
            <a:ext cx="4760688" cy="67294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8863DFF3-A925-456D-80D9-A8400222A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155" y="1095899"/>
            <a:ext cx="3683454" cy="276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733E0411-E4B8-43DC-A9E3-AF4486284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7" y="3943070"/>
            <a:ext cx="3672567" cy="2760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F72CD0B9-17EC-4DF0-8288-DB95F42BE373}"/>
              </a:ext>
            </a:extLst>
          </p:cNvPr>
          <p:cNvSpPr txBox="1">
            <a:spLocks/>
          </p:cNvSpPr>
          <p:nvPr/>
        </p:nvSpPr>
        <p:spPr>
          <a:xfrm>
            <a:off x="381000" y="261257"/>
            <a:ext cx="6057900" cy="6196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Standard Penetration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DFE6354-A56E-4C7E-B2D0-5C639F8EC38D}"/>
              </a:ext>
            </a:extLst>
          </p:cNvPr>
          <p:cNvSpPr txBox="1"/>
          <p:nvPr/>
        </p:nvSpPr>
        <p:spPr>
          <a:xfrm>
            <a:off x="3895270" y="5061503"/>
            <a:ext cx="33133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s-IN" sz="28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</a:t>
            </a:r>
            <a:r>
              <a:rPr lang="en-US" sz="28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ী</a:t>
            </a:r>
            <a:r>
              <a:rPr lang="as-IN" sz="28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en-US" sz="28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</a:t>
            </a:r>
            <a:r>
              <a:rPr lang="as-IN" sz="28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en-US" sz="2800" b="1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াই</a:t>
            </a:r>
            <a:r>
              <a:rPr lang="en-US" sz="28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উপজেলায়</a:t>
            </a:r>
            <a:r>
              <a:rPr lang="en-US" sz="28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28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৮৫</a:t>
            </a:r>
            <a:r>
              <a:rPr lang="en-US" sz="28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28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টি </a:t>
            </a:r>
            <a:r>
              <a:rPr lang="bn-IN" sz="28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  <a:hlinkClick r:id="rId5" action="ppaction://hlinkfile"/>
              </a:rPr>
              <a:t>বোরহোল</a:t>
            </a:r>
            <a:r>
              <a:rPr lang="bn-IN" sz="28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স্থাপন</a:t>
            </a:r>
            <a:r>
              <a:rPr lang="en-US" sz="28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as-IN" sz="28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</a:t>
            </a:r>
            <a:r>
              <a:rPr lang="en-US" sz="28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as-IN" sz="28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া</a:t>
            </a:r>
            <a:r>
              <a:rPr lang="en-US" sz="28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as-IN" sz="28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হ</a:t>
            </a:r>
            <a:r>
              <a:rPr lang="en-US" sz="28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য়</a:t>
            </a:r>
            <a:r>
              <a:rPr lang="as-IN" sz="28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ে</a:t>
            </a:r>
            <a:r>
              <a:rPr lang="en-US" sz="28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ছ</a:t>
            </a:r>
            <a:r>
              <a:rPr lang="as-IN" sz="28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ে</a:t>
            </a:r>
            <a:r>
              <a:rPr lang="en-US" sz="28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।</a:t>
            </a:r>
          </a:p>
        </p:txBody>
      </p:sp>
    </p:spTree>
    <p:extLst>
      <p:ext uri="{BB962C8B-B14F-4D97-AF65-F5344CB8AC3E}">
        <p14:creationId xmlns:p14="http://schemas.microsoft.com/office/powerpoint/2010/main" val="281322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87B3017-0314-4C10-9BF6-F6444998BF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542" y="0"/>
            <a:ext cx="511492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B8316E3-C3B4-4E5C-A91F-12939F610623}"/>
              </a:ext>
            </a:extLst>
          </p:cNvPr>
          <p:cNvSpPr txBox="1"/>
          <p:nvPr/>
        </p:nvSpPr>
        <p:spPr>
          <a:xfrm>
            <a:off x="1282247" y="2333171"/>
            <a:ext cx="34398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মীরসরাই উপজেলায়</a:t>
            </a:r>
          </a:p>
          <a:p>
            <a:pPr algn="ctr"/>
            <a:r>
              <a:rPr lang="bn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ফাউন্ডেশন লেয়ার গভীরতা</a:t>
            </a:r>
            <a:endParaRPr lang="en-US" sz="3600" b="1" dirty="0">
              <a:solidFill>
                <a:srgbClr val="00206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77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B9D97EE-1DE8-49D4-9D60-8A16803184AE}"/>
              </a:ext>
            </a:extLst>
          </p:cNvPr>
          <p:cNvSpPr txBox="1"/>
          <p:nvPr/>
        </p:nvSpPr>
        <p:spPr>
          <a:xfrm>
            <a:off x="956603" y="259469"/>
            <a:ext cx="10311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s-IN" sz="40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প্র</a:t>
            </a:r>
            <a:r>
              <a:rPr lang="en-US" sz="40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কল্পের</a:t>
            </a:r>
            <a:r>
              <a:rPr lang="en-US" sz="40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লক্ষ্য</a:t>
            </a:r>
            <a:r>
              <a:rPr lang="en-US" sz="40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ও </a:t>
            </a:r>
            <a:r>
              <a:rPr lang="as-IN" sz="40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উ</a:t>
            </a:r>
            <a:r>
              <a:rPr lang="en-US" sz="40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দ্দেশ্য</a:t>
            </a:r>
            <a:r>
              <a:rPr lang="en-US" sz="3600" b="1" dirty="0">
                <a:solidFill>
                  <a:srgbClr val="74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E1A55B6-4C98-4F57-8136-760280AB37E8}"/>
              </a:ext>
            </a:extLst>
          </p:cNvPr>
          <p:cNvSpPr txBox="1"/>
          <p:nvPr/>
        </p:nvSpPr>
        <p:spPr>
          <a:xfrm>
            <a:off x="1179869" y="1613118"/>
            <a:ext cx="94832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93738" indent="-693738">
              <a:buFont typeface="Wingdings" panose="05000000000000000000" pitchFamily="2" charset="2"/>
              <a:buChar char="v"/>
            </a:pPr>
            <a:r>
              <a:rPr lang="de-DE" sz="3200" b="1" dirty="0">
                <a:latin typeface="Nikosh" panose="02000000000000000000" pitchFamily="2" charset="0"/>
                <a:cs typeface="Nikosh" panose="02000000000000000000" pitchFamily="2" charset="0"/>
              </a:rPr>
              <a:t>অর্থনৈতিক জোন </a:t>
            </a:r>
            <a:r>
              <a:rPr lang="as-IN" sz="3200" b="1" dirty="0">
                <a:latin typeface="Nikosh" panose="02000000000000000000" pitchFamily="2" charset="0"/>
                <a:cs typeface="Nikosh" panose="02000000000000000000" pitchFamily="2" charset="0"/>
              </a:rPr>
              <a:t>ক</a:t>
            </a:r>
            <a:r>
              <a:rPr lang="en-US" sz="3200" b="1" dirty="0">
                <a:latin typeface="Nikosh" panose="02000000000000000000" pitchFamily="2" charset="0"/>
                <a:cs typeface="Nikosh" panose="02000000000000000000" pitchFamily="2" charset="0"/>
              </a:rPr>
              <a:t>ে</a:t>
            </a:r>
            <a:r>
              <a:rPr lang="de-DE" sz="3200" b="1" dirty="0">
                <a:latin typeface="Nikosh" panose="02000000000000000000" pitchFamily="2" charset="0"/>
                <a:cs typeface="Nikosh" panose="02000000000000000000" pitchFamily="2" charset="0"/>
              </a:rPr>
              <a:t> কেন্দ্র করে </a:t>
            </a:r>
            <a:r>
              <a:rPr lang="as-IN" sz="3200" b="1" dirty="0">
                <a:latin typeface="Nikosh" panose="02000000000000000000" pitchFamily="2" charset="0"/>
                <a:cs typeface="Nikosh" panose="02000000000000000000" pitchFamily="2" charset="0"/>
              </a:rPr>
              <a:t>ই</a:t>
            </a:r>
            <a:r>
              <a:rPr lang="en-US" sz="3200" b="1" dirty="0" err="1">
                <a:latin typeface="Nikosh" panose="02000000000000000000" pitchFamily="2" charset="0"/>
                <a:cs typeface="Nikosh" panose="02000000000000000000" pitchFamily="2" charset="0"/>
              </a:rPr>
              <a:t>কো-সেনসিটিভ</a:t>
            </a:r>
            <a:r>
              <a:rPr lang="en-US" sz="3200" b="1" dirty="0">
                <a:latin typeface="Nikosh" panose="02000000000000000000" pitchFamily="2" charset="0"/>
                <a:cs typeface="Nikosh" panose="02000000000000000000" pitchFamily="2" charset="0"/>
              </a:rPr>
              <a:t> ও </a:t>
            </a:r>
            <a:r>
              <a:rPr lang="en-US" sz="3200" b="1" dirty="0" err="1">
                <a:latin typeface="Nikosh" panose="02000000000000000000" pitchFamily="2" charset="0"/>
                <a:cs typeface="Nikosh" panose="02000000000000000000" pitchFamily="2" charset="0"/>
              </a:rPr>
              <a:t>গ্রীণ</a:t>
            </a:r>
            <a:r>
              <a:rPr lang="de-DE" sz="3200" b="1" dirty="0">
                <a:latin typeface="Nikosh" panose="02000000000000000000" pitchFamily="2" charset="0"/>
                <a:cs typeface="Nikosh" panose="02000000000000000000" pitchFamily="2" charset="0"/>
              </a:rPr>
              <a:t> টাউনসীপ</a:t>
            </a:r>
          </a:p>
          <a:p>
            <a:pPr marL="693738" indent="-693738">
              <a:buFont typeface="Wingdings" panose="05000000000000000000" pitchFamily="2" charset="2"/>
              <a:buChar char="v"/>
            </a:pPr>
            <a:r>
              <a:rPr lang="de-DE" sz="3200" b="1" dirty="0">
                <a:latin typeface="Nikosh" panose="02000000000000000000" pitchFamily="2" charset="0"/>
                <a:cs typeface="Nikosh" panose="02000000000000000000" pitchFamily="2" charset="0"/>
              </a:rPr>
              <a:t>পর্যটন শিল্পের বিকাশ </a:t>
            </a:r>
          </a:p>
          <a:p>
            <a:pPr marL="693738" indent="-693738">
              <a:buFont typeface="Wingdings" panose="05000000000000000000" pitchFamily="2" charset="2"/>
              <a:buChar char="v"/>
            </a:pPr>
            <a:r>
              <a:rPr lang="de-DE" sz="3200" b="1" dirty="0">
                <a:latin typeface="Nikosh" panose="02000000000000000000" pitchFamily="2" charset="0"/>
                <a:cs typeface="Nikosh" panose="02000000000000000000" pitchFamily="2" charset="0"/>
              </a:rPr>
              <a:t>কৃষি জমি সংরক্ষণ</a:t>
            </a:r>
          </a:p>
          <a:p>
            <a:pPr marL="693738" indent="-693738">
              <a:buFont typeface="Wingdings" panose="05000000000000000000" pitchFamily="2" charset="2"/>
              <a:buChar char="v"/>
            </a:pPr>
            <a:r>
              <a:rPr lang="de-DE" sz="3200" b="1" dirty="0">
                <a:latin typeface="Nikosh" panose="02000000000000000000" pitchFamily="2" charset="0"/>
                <a:cs typeface="Nikosh" panose="02000000000000000000" pitchFamily="2" charset="0"/>
              </a:rPr>
              <a:t>দুর্যোগ ঝুঁকি হ্রাস</a:t>
            </a:r>
            <a:endParaRPr lang="en-US" sz="3200" b="1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71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66E2E7D-6D46-4AAA-8D4E-978F9A92B6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542" y="158938"/>
            <a:ext cx="4948237" cy="65401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AF8CD23-32CB-4719-8F7D-F70F4E93ED1A}"/>
              </a:ext>
            </a:extLst>
          </p:cNvPr>
          <p:cNvSpPr txBox="1"/>
          <p:nvPr/>
        </p:nvSpPr>
        <p:spPr>
          <a:xfrm>
            <a:off x="986970" y="2551837"/>
            <a:ext cx="34834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মীরসরাই উপজেলায়</a:t>
            </a:r>
          </a:p>
          <a:p>
            <a:pPr algn="ctr"/>
            <a:r>
              <a:rPr lang="bn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  <a:hlinkClick r:id="rId3" action="ppaction://hlinkfile"/>
              </a:rPr>
              <a:t>বিল্ডিং হাইট</a:t>
            </a:r>
            <a:r>
              <a:rPr lang="bn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সেনসিটিভিটি ম্যাপ  </a:t>
            </a:r>
          </a:p>
        </p:txBody>
      </p:sp>
    </p:spTree>
    <p:extLst>
      <p:ext uri="{BB962C8B-B14F-4D97-AF65-F5344CB8AC3E}">
        <p14:creationId xmlns:p14="http://schemas.microsoft.com/office/powerpoint/2010/main" val="4491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79B45FB9-5C5E-48B1-B92C-EE9320E5077F}"/>
              </a:ext>
            </a:extLst>
          </p:cNvPr>
          <p:cNvSpPr txBox="1">
            <a:spLocks/>
          </p:cNvSpPr>
          <p:nvPr/>
        </p:nvSpPr>
        <p:spPr>
          <a:xfrm>
            <a:off x="2111828" y="2857500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আ</a:t>
            </a:r>
            <a:r>
              <a:rPr lang="as-IN" sz="66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en-US" sz="6600" b="1" dirty="0" err="1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্থ</a:t>
            </a:r>
            <a:r>
              <a:rPr lang="en-US" sz="66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-</a:t>
            </a:r>
            <a:r>
              <a:rPr lang="as-IN" sz="66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</a:t>
            </a:r>
            <a:r>
              <a:rPr lang="en-US" sz="66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া</a:t>
            </a:r>
            <a:r>
              <a:rPr lang="as-IN" sz="66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</a:t>
            </a:r>
            <a:r>
              <a:rPr lang="en-US" sz="66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া</a:t>
            </a:r>
            <a:r>
              <a:rPr lang="as-IN" sz="66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জ</a:t>
            </a:r>
            <a:r>
              <a:rPr lang="en-US" sz="66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ি</a:t>
            </a:r>
            <a:r>
              <a:rPr lang="as-IN" sz="66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</a:t>
            </a:r>
            <a:r>
              <a:rPr lang="en-US" sz="66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as-IN" sz="66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জ</a:t>
            </a:r>
            <a:r>
              <a:rPr lang="en-US" sz="66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as-IN" sz="66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ি</a:t>
            </a:r>
            <a:r>
              <a:rPr lang="en-US" sz="66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</a:t>
            </a:r>
            <a:r>
              <a:rPr lang="bn-IN" sz="66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endParaRPr lang="en-US" sz="6600" b="1" dirty="0">
              <a:solidFill>
                <a:srgbClr val="00B05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96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B31717C-0279-4592-A0CA-2CEE3DFDA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99" y="107701"/>
            <a:ext cx="10283372" cy="6608784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9AFE4A5C-E9C1-412C-8331-B9DD25307405}"/>
              </a:ext>
            </a:extLst>
          </p:cNvPr>
          <p:cNvSpPr txBox="1">
            <a:spLocks/>
          </p:cNvSpPr>
          <p:nvPr/>
        </p:nvSpPr>
        <p:spPr>
          <a:xfrm>
            <a:off x="998648" y="4146940"/>
            <a:ext cx="2327957" cy="86813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IN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১৩৫৩</a:t>
            </a:r>
            <a:r>
              <a:rPr lang="en-US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টি পরিবারের তথ্য সংগৃহীত হয়েছে। </a:t>
            </a:r>
            <a:endParaRPr lang="en-US" sz="2400" b="1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FA4374BD-1025-4B26-A5F2-359B1FCF6FB9}"/>
              </a:ext>
            </a:extLst>
          </p:cNvPr>
          <p:cNvSpPr txBox="1">
            <a:spLocks/>
          </p:cNvSpPr>
          <p:nvPr/>
        </p:nvSpPr>
        <p:spPr>
          <a:xfrm>
            <a:off x="812799" y="1453118"/>
            <a:ext cx="2699657" cy="99241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IN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2800" b="1" dirty="0">
                <a:solidFill>
                  <a:srgbClr val="74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ডিজিটাল পদ্ধতিতে তথ্য সংগ্রহ </a:t>
            </a:r>
            <a:endParaRPr lang="en-US" sz="2400" b="1" dirty="0">
              <a:solidFill>
                <a:srgbClr val="74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15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6E39783-1907-4C1A-BC7B-4F6572CAD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66" y="393700"/>
            <a:ext cx="10051467" cy="6070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4622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899" y="63301"/>
            <a:ext cx="4753819" cy="6730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B10E2AB-DC07-47C0-B2F9-F12DC76E548D}"/>
              </a:ext>
            </a:extLst>
          </p:cNvPr>
          <p:cNvSpPr txBox="1"/>
          <p:nvPr/>
        </p:nvSpPr>
        <p:spPr>
          <a:xfrm>
            <a:off x="923926" y="241754"/>
            <a:ext cx="4905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মীরসরাই উপজেলার </a:t>
            </a:r>
            <a:r>
              <a:rPr lang="bn-IN" sz="3600" b="1" dirty="0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প্রয়োজন ও চাহিদা ভিত্তিক এলাকা ম্যাপ</a:t>
            </a:r>
            <a:endParaRPr lang="bn-IN" sz="4800" b="1" dirty="0">
              <a:solidFill>
                <a:srgbClr val="002060"/>
              </a:solidFill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B10E2AB-DC07-47C0-B2F9-F12DC76E548D}"/>
              </a:ext>
            </a:extLst>
          </p:cNvPr>
          <p:cNvSpPr txBox="1"/>
          <p:nvPr/>
        </p:nvSpPr>
        <p:spPr>
          <a:xfrm>
            <a:off x="571501" y="2279406"/>
            <a:ext cx="49053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b="1" dirty="0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আর্থ-সামাজিক জরিপ থেকে প্রাপ্ত তথ্যের ভিত্তিতে মীরসরাই উপজেলার জনগণের মৌলিক প্রয়োজন ও চাহিদার উপর ভিত্তি </a:t>
            </a:r>
            <a:r>
              <a:rPr lang="bn-IN" sz="24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করে প্রয়োজন ও চাহিদা ভিত্তিক এলাকা </a:t>
            </a:r>
            <a:r>
              <a:rPr lang="bn-IN" sz="2400" b="1" dirty="0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ম্যাপ প্রস্তুত করা হয়েছে। </a:t>
            </a:r>
            <a:endParaRPr lang="bn-IN" sz="3600" b="1" dirty="0">
              <a:solidFill>
                <a:srgbClr val="002060"/>
              </a:solidFill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06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79B45FB9-5C5E-48B1-B92C-EE9320E5077F}"/>
              </a:ext>
            </a:extLst>
          </p:cNvPr>
          <p:cNvSpPr txBox="1">
            <a:spLocks/>
          </p:cNvSpPr>
          <p:nvPr/>
        </p:nvSpPr>
        <p:spPr>
          <a:xfrm>
            <a:off x="1865086" y="2857500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ট</a:t>
            </a:r>
            <a:r>
              <a:rPr lang="as-IN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্</a:t>
            </a:r>
            <a:r>
              <a:rPr lang="en-US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র</a:t>
            </a:r>
            <a:r>
              <a:rPr lang="as-IN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া</a:t>
            </a:r>
            <a:r>
              <a:rPr lang="en-US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ফ</a:t>
            </a:r>
            <a:r>
              <a:rPr lang="as-IN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ি</a:t>
            </a:r>
            <a:r>
              <a:rPr lang="en-US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ক ও </a:t>
            </a:r>
            <a:r>
              <a:rPr lang="en-US" sz="6600" b="1" dirty="0" err="1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ট্রান্সপ</a:t>
            </a:r>
            <a:r>
              <a:rPr lang="as-IN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ো</a:t>
            </a:r>
            <a:r>
              <a:rPr lang="en-US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র</a:t>
            </a:r>
            <a:r>
              <a:rPr lang="as-IN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্</a:t>
            </a:r>
            <a:r>
              <a:rPr lang="en-US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ট</a:t>
            </a:r>
            <a:r>
              <a:rPr lang="as-IN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ে</a:t>
            </a:r>
            <a:r>
              <a:rPr lang="en-US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শ</a:t>
            </a:r>
            <a:r>
              <a:rPr lang="as-IN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ন</a:t>
            </a:r>
            <a:r>
              <a:rPr lang="en-US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bn-IN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সার্ভে</a:t>
            </a:r>
            <a:endParaRPr lang="en-US" sz="6600" b="1" dirty="0">
              <a:solidFill>
                <a:srgbClr val="00B05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87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88ABE1D-5797-4D3B-94BA-8DEEC05D91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093" y="68757"/>
            <a:ext cx="5385231" cy="67315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65C45A9-C8F3-43CA-83A3-9BA59CEF93CA}"/>
              </a:ext>
            </a:extLst>
          </p:cNvPr>
          <p:cNvSpPr/>
          <p:nvPr/>
        </p:nvSpPr>
        <p:spPr>
          <a:xfrm>
            <a:off x="666975" y="1220046"/>
            <a:ext cx="3705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3600" b="1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মীরসরাই উপজেলার বর্তমান রোড নেটওয়ার্ক </a:t>
            </a:r>
            <a:endParaRPr lang="en-US" sz="3600" b="1" dirty="0">
              <a:solidFill>
                <a:srgbClr val="00206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55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88ABE1D-5797-4D3B-94BA-8DEEC05D9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656" y="76199"/>
            <a:ext cx="4773402" cy="67151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65C45A9-C8F3-43CA-83A3-9BA59CEF93CA}"/>
              </a:ext>
            </a:extLst>
          </p:cNvPr>
          <p:cNvSpPr/>
          <p:nvPr/>
        </p:nvSpPr>
        <p:spPr>
          <a:xfrm>
            <a:off x="485999" y="2620221"/>
            <a:ext cx="34916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কোর নোডাল পয়েন্ট   </a:t>
            </a:r>
            <a:endParaRPr lang="en-US" sz="3600" b="1" dirty="0">
              <a:solidFill>
                <a:srgbClr val="00206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3505199" y="342900"/>
            <a:ext cx="1247775" cy="733425"/>
          </a:xfrm>
          <a:prstGeom prst="wedgeEllipseCallout">
            <a:avLst>
              <a:gd name="adj1" fmla="val 227708"/>
              <a:gd name="adj2" fmla="val 107369"/>
            </a:avLst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dirty="0" smtClean="0"/>
              <a:t>হিঙ্গুলি </a:t>
            </a:r>
            <a:endParaRPr lang="en-US" dirty="0"/>
          </a:p>
        </p:txBody>
      </p:sp>
      <p:sp>
        <p:nvSpPr>
          <p:cNvPr id="5" name="Oval Callout 4"/>
          <p:cNvSpPr/>
          <p:nvPr/>
        </p:nvSpPr>
        <p:spPr>
          <a:xfrm>
            <a:off x="9710058" y="2209960"/>
            <a:ext cx="2072367" cy="733425"/>
          </a:xfrm>
          <a:prstGeom prst="wedgeEllipseCallout">
            <a:avLst>
              <a:gd name="adj1" fmla="val -166544"/>
              <a:gd name="adj2" fmla="val -35488"/>
            </a:avLst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dirty="0" smtClean="0"/>
              <a:t>জোড়ারগঞ্জ</a:t>
            </a:r>
            <a:endParaRPr lang="en-US" dirty="0"/>
          </a:p>
        </p:txBody>
      </p:sp>
      <p:sp>
        <p:nvSpPr>
          <p:cNvPr id="6" name="Oval Callout 5"/>
          <p:cNvSpPr/>
          <p:nvPr/>
        </p:nvSpPr>
        <p:spPr>
          <a:xfrm>
            <a:off x="2680607" y="4095910"/>
            <a:ext cx="2072367" cy="733425"/>
          </a:xfrm>
          <a:prstGeom prst="wedgeEllipseCallout">
            <a:avLst>
              <a:gd name="adj1" fmla="val 194257"/>
              <a:gd name="adj2" fmla="val -44579"/>
            </a:avLst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dirty="0" smtClean="0"/>
              <a:t>মীরসরাই</a:t>
            </a:r>
            <a:endParaRPr lang="en-US" dirty="0"/>
          </a:p>
        </p:txBody>
      </p:sp>
      <p:sp>
        <p:nvSpPr>
          <p:cNvPr id="7" name="Oval Callout 6"/>
          <p:cNvSpPr/>
          <p:nvPr/>
        </p:nvSpPr>
        <p:spPr>
          <a:xfrm>
            <a:off x="10182225" y="4462622"/>
            <a:ext cx="1752600" cy="633253"/>
          </a:xfrm>
          <a:prstGeom prst="wedgeEllipseCallout">
            <a:avLst>
              <a:gd name="adj1" fmla="val -118465"/>
              <a:gd name="adj2" fmla="val 171695"/>
            </a:avLst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1600" dirty="0" smtClean="0"/>
              <a:t>ওয়াহেদপুর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8585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7DA1F73-B25C-4CC8-AE7F-3045E70BB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7" y="70485"/>
            <a:ext cx="4790168" cy="67062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A0A1961-75AB-4FE0-B28C-045D89A0F2C2}"/>
              </a:ext>
            </a:extLst>
          </p:cNvPr>
          <p:cNvSpPr txBox="1"/>
          <p:nvPr/>
        </p:nvSpPr>
        <p:spPr>
          <a:xfrm>
            <a:off x="439056" y="899937"/>
            <a:ext cx="5314043" cy="59093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মো</a:t>
            </a:r>
            <a:r>
              <a:rPr lang="bn-IN" sz="2400" b="1" dirty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ডাল শেয়ারঃ </a:t>
            </a:r>
          </a:p>
          <a:p>
            <a:pPr marL="566738" indent="-342900">
              <a:buFont typeface="Arial" panose="020B0604020202020204" pitchFamily="34" charset="0"/>
              <a:buChar char="•"/>
            </a:pPr>
            <a:r>
              <a:rPr lang="bn-IN" sz="2200" b="1" dirty="0">
                <a:solidFill>
                  <a:srgbClr val="00B0F0"/>
                </a:solidFill>
                <a:latin typeface="Nikosh" pitchFamily="2" charset="0"/>
                <a:cs typeface="Nikosh" pitchFamily="2" charset="0"/>
              </a:rPr>
              <a:t>হাঁটা </a:t>
            </a:r>
            <a:r>
              <a:rPr lang="en-US" sz="2200" b="1" dirty="0">
                <a:solidFill>
                  <a:srgbClr val="00B0F0"/>
                </a:solidFill>
                <a:latin typeface="Nikosh" pitchFamily="2" charset="0"/>
                <a:cs typeface="Nikosh" pitchFamily="2" charset="0"/>
              </a:rPr>
              <a:t>(</a:t>
            </a:r>
            <a:r>
              <a:rPr lang="bn-IN" sz="2200" b="1" dirty="0">
                <a:solidFill>
                  <a:srgbClr val="00B0F0"/>
                </a:solidFill>
                <a:latin typeface="Nikosh" pitchFamily="2" charset="0"/>
                <a:cs typeface="Nikosh" pitchFamily="2" charset="0"/>
              </a:rPr>
              <a:t>৫৮</a:t>
            </a:r>
            <a:r>
              <a:rPr lang="en-US" sz="2200" b="1" dirty="0">
                <a:solidFill>
                  <a:srgbClr val="00B0F0"/>
                </a:solidFill>
                <a:latin typeface="Nikosh" pitchFamily="2" charset="0"/>
                <a:cs typeface="Nikosh" pitchFamily="2" charset="0"/>
              </a:rPr>
              <a:t>%)</a:t>
            </a:r>
          </a:p>
          <a:p>
            <a:pPr marL="566738" indent="-342900">
              <a:buFont typeface="Arial" panose="020B0604020202020204" pitchFamily="34" charset="0"/>
              <a:buChar char="•"/>
            </a:pPr>
            <a:r>
              <a:rPr lang="bn-IN" sz="2200" b="1" dirty="0">
                <a:solidFill>
                  <a:srgbClr val="00B0F0"/>
                </a:solidFill>
                <a:latin typeface="Nikosh" pitchFamily="2" charset="0"/>
                <a:cs typeface="Nikosh" pitchFamily="2" charset="0"/>
              </a:rPr>
              <a:t>অটো-রিক্সা / সিএনজি (২৭</a:t>
            </a:r>
            <a:r>
              <a:rPr lang="en-US" sz="2200" b="1" dirty="0">
                <a:solidFill>
                  <a:srgbClr val="00B0F0"/>
                </a:solidFill>
                <a:latin typeface="Nikosh" pitchFamily="2" charset="0"/>
                <a:cs typeface="Nikosh" pitchFamily="2" charset="0"/>
              </a:rPr>
              <a:t>%)</a:t>
            </a:r>
          </a:p>
          <a:p>
            <a:pPr marL="566738" indent="-342900">
              <a:buFont typeface="Arial" panose="020B0604020202020204" pitchFamily="34" charset="0"/>
              <a:buChar char="•"/>
            </a:pPr>
            <a:r>
              <a:rPr lang="bn-IN" sz="2200" b="1" dirty="0">
                <a:latin typeface="Nikosh" pitchFamily="2" charset="0"/>
                <a:cs typeface="Nikosh" pitchFamily="2" charset="0"/>
              </a:rPr>
              <a:t>বাস (৫</a:t>
            </a:r>
            <a:r>
              <a:rPr lang="en-US" sz="2200" b="1" dirty="0">
                <a:latin typeface="Nikosh" pitchFamily="2" charset="0"/>
                <a:cs typeface="Nikosh" pitchFamily="2" charset="0"/>
              </a:rPr>
              <a:t>%)</a:t>
            </a:r>
          </a:p>
          <a:p>
            <a:pPr marL="566738" indent="-342900">
              <a:buFont typeface="Arial" panose="020B0604020202020204" pitchFamily="34" charset="0"/>
              <a:buChar char="•"/>
            </a:pPr>
            <a:r>
              <a:rPr lang="bn-IN" sz="2200" b="1" dirty="0">
                <a:latin typeface="Nikosh" pitchFamily="2" charset="0"/>
                <a:cs typeface="Nikosh" pitchFamily="2" charset="0"/>
              </a:rPr>
              <a:t>মোটর-সাইকেল (০.১</a:t>
            </a:r>
            <a:r>
              <a:rPr lang="en-US" sz="2200" b="1" dirty="0">
                <a:latin typeface="Nikosh" pitchFamily="2" charset="0"/>
                <a:cs typeface="Nikosh" pitchFamily="2" charset="0"/>
              </a:rPr>
              <a:t>%)</a:t>
            </a:r>
          </a:p>
          <a:p>
            <a:pPr marL="566738" indent="-342900">
              <a:buFont typeface="Arial" panose="020B0604020202020204" pitchFamily="34" charset="0"/>
              <a:buChar char="•"/>
            </a:pPr>
            <a:r>
              <a:rPr lang="bn-IN" sz="2200" b="1" dirty="0">
                <a:latin typeface="Nikosh" pitchFamily="2" charset="0"/>
                <a:cs typeface="Nikosh" pitchFamily="2" charset="0"/>
              </a:rPr>
              <a:t>সাইকেল (৪</a:t>
            </a:r>
            <a:r>
              <a:rPr lang="en-US" sz="2200" b="1" dirty="0">
                <a:latin typeface="Nikosh" pitchFamily="2" charset="0"/>
                <a:cs typeface="Nikosh" pitchFamily="2" charset="0"/>
              </a:rPr>
              <a:t>%)</a:t>
            </a:r>
          </a:p>
          <a:p>
            <a:pPr marL="566738" indent="-342900">
              <a:buFont typeface="Arial" panose="020B0604020202020204" pitchFamily="34" charset="0"/>
              <a:buChar char="•"/>
            </a:pPr>
            <a:r>
              <a:rPr lang="bn-IN" sz="2200" b="1" dirty="0">
                <a:latin typeface="Nikosh" pitchFamily="2" charset="0"/>
                <a:cs typeface="Nikosh" pitchFamily="2" charset="0"/>
              </a:rPr>
              <a:t>রিকশা (১</a:t>
            </a:r>
            <a:r>
              <a:rPr lang="en-US" sz="2200" b="1" dirty="0">
                <a:latin typeface="Nikosh" pitchFamily="2" charset="0"/>
                <a:cs typeface="Nikosh" pitchFamily="2" charset="0"/>
              </a:rPr>
              <a:t>%)</a:t>
            </a:r>
          </a:p>
          <a:p>
            <a:pPr marL="566738" indent="-342900">
              <a:buFont typeface="Arial" panose="020B0604020202020204" pitchFamily="34" charset="0"/>
              <a:buChar char="•"/>
            </a:pPr>
            <a:r>
              <a:rPr lang="bn-IN" sz="2200" b="1" dirty="0">
                <a:latin typeface="Nikosh" pitchFamily="2" charset="0"/>
                <a:cs typeface="Nikosh" pitchFamily="2" charset="0"/>
              </a:rPr>
              <a:t>অন্যান্য (৫</a:t>
            </a:r>
            <a:r>
              <a:rPr lang="en-US" sz="2200" b="1" dirty="0">
                <a:latin typeface="Nikosh" pitchFamily="2" charset="0"/>
                <a:cs typeface="Nikosh" pitchFamily="2" charset="0"/>
              </a:rPr>
              <a:t>%)</a:t>
            </a:r>
            <a:r>
              <a:rPr lang="bn-IN" sz="2200" b="1" dirty="0">
                <a:latin typeface="Nikosh" pitchFamily="2" charset="0"/>
                <a:cs typeface="Nikosh" pitchFamily="2" charset="0"/>
              </a:rPr>
              <a:t> </a:t>
            </a:r>
            <a:endParaRPr lang="en-US" sz="2200" b="1" dirty="0">
              <a:latin typeface="Nikosh" pitchFamily="2" charset="0"/>
              <a:cs typeface="Nikosh" pitchFamily="2" charset="0"/>
            </a:endParaRPr>
          </a:p>
          <a:p>
            <a:pPr marL="223838"/>
            <a:endParaRPr lang="bn-IN" sz="2200" b="1" dirty="0">
              <a:latin typeface="Nikosh" pitchFamily="2" charset="0"/>
              <a:cs typeface="Nikosh" pitchFamily="2" charset="0"/>
            </a:endParaRPr>
          </a:p>
          <a:p>
            <a:r>
              <a:rPr lang="bn-IN" sz="2400" b="1" dirty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প্রধান উদ্দেশ্য: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bn-IN" sz="2200" b="1" dirty="0">
                <a:solidFill>
                  <a:srgbClr val="00B0F0"/>
                </a:solidFill>
                <a:latin typeface="Nikosh" pitchFamily="2" charset="0"/>
                <a:cs typeface="Nikosh" pitchFamily="2" charset="0"/>
              </a:rPr>
              <a:t>শিক্ষা (২১</a:t>
            </a:r>
            <a:r>
              <a:rPr lang="en-US" sz="2200" b="1" dirty="0">
                <a:solidFill>
                  <a:srgbClr val="00B0F0"/>
                </a:solidFill>
                <a:latin typeface="Nikosh" pitchFamily="2" charset="0"/>
                <a:cs typeface="Nikosh" pitchFamily="2" charset="0"/>
              </a:rPr>
              <a:t>%)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bn-IN" sz="2200" b="1" dirty="0">
                <a:latin typeface="Nikosh" pitchFamily="2" charset="0"/>
                <a:cs typeface="Nikosh" pitchFamily="2" charset="0"/>
              </a:rPr>
              <a:t>কর্ম (১৮</a:t>
            </a:r>
            <a:r>
              <a:rPr lang="en-US" sz="2200" b="1" dirty="0">
                <a:latin typeface="Nikosh" pitchFamily="2" charset="0"/>
                <a:cs typeface="Nikosh" pitchFamily="2" charset="0"/>
              </a:rPr>
              <a:t>%)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bn-IN" sz="2200" b="1" dirty="0">
                <a:latin typeface="Nikosh" pitchFamily="2" charset="0"/>
                <a:cs typeface="Nikosh" pitchFamily="2" charset="0"/>
              </a:rPr>
              <a:t>কেনাকাটা (৭</a:t>
            </a:r>
            <a:r>
              <a:rPr lang="en-US" sz="2200" b="1" dirty="0">
                <a:latin typeface="Nikosh" pitchFamily="2" charset="0"/>
                <a:cs typeface="Nikosh" pitchFamily="2" charset="0"/>
              </a:rPr>
              <a:t>%)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bn-IN" sz="2200" b="1" dirty="0">
                <a:latin typeface="Nikosh" pitchFamily="2" charset="0"/>
                <a:cs typeface="Nikosh" pitchFamily="2" charset="0"/>
              </a:rPr>
              <a:t>বিনোদনমূলক (১</a:t>
            </a:r>
            <a:r>
              <a:rPr lang="en-US" sz="2200" b="1" dirty="0">
                <a:latin typeface="Nikosh" pitchFamily="2" charset="0"/>
                <a:cs typeface="Nikosh" pitchFamily="2" charset="0"/>
              </a:rPr>
              <a:t>%)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bn-IN" sz="2200" b="1" dirty="0" smtClean="0">
                <a:solidFill>
                  <a:srgbClr val="00B0F0"/>
                </a:solidFill>
                <a:latin typeface="Nikosh" pitchFamily="2" charset="0"/>
                <a:cs typeface="Nikosh" pitchFamily="2" charset="0"/>
              </a:rPr>
              <a:t>আত্নীয়-স্বজনের/বন্ধু-বান্ধব এর সাথে সাক্ষাত (</a:t>
            </a:r>
            <a:r>
              <a:rPr lang="bn-IN" sz="2200" b="1" dirty="0">
                <a:solidFill>
                  <a:srgbClr val="00B0F0"/>
                </a:solidFill>
                <a:latin typeface="Nikosh" pitchFamily="2" charset="0"/>
                <a:cs typeface="Nikosh" pitchFamily="2" charset="0"/>
              </a:rPr>
              <a:t>৪৪%</a:t>
            </a:r>
            <a:r>
              <a:rPr lang="en-US" sz="2200" b="1" dirty="0">
                <a:solidFill>
                  <a:srgbClr val="00B0F0"/>
                </a:solidFill>
                <a:latin typeface="Nikosh" pitchFamily="2" charset="0"/>
                <a:cs typeface="Nikosh" pitchFamily="2" charset="0"/>
              </a:rPr>
              <a:t>)</a:t>
            </a:r>
            <a:endParaRPr lang="bn-IN" sz="2200" b="1" dirty="0">
              <a:solidFill>
                <a:srgbClr val="00B0F0"/>
              </a:solidFill>
              <a:latin typeface="Nikosh" pitchFamily="2" charset="0"/>
              <a:cs typeface="Nikosh" pitchFamily="2" charset="0"/>
            </a:endParaRPr>
          </a:p>
          <a:p>
            <a:endParaRPr lang="bn-IN" sz="2200" b="1" dirty="0">
              <a:latin typeface="Nikosh" pitchFamily="2" charset="0"/>
              <a:cs typeface="Nikosh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bn-IN" sz="2200" b="1" dirty="0">
                <a:solidFill>
                  <a:srgbClr val="FF0000"/>
                </a:solidFill>
                <a:latin typeface="Nikosh" pitchFamily="2" charset="0"/>
                <a:cs typeface="Nikosh" pitchFamily="2" charset="0"/>
              </a:rPr>
              <a:t>পরিবারের প্রতি ট্রিপ সংখ্যা: ৩.৫২ ভ্রমণ (গড়)</a:t>
            </a:r>
            <a:endParaRPr lang="en-US" sz="2200" b="1" dirty="0">
              <a:solidFill>
                <a:srgbClr val="FF0000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181128A-3E62-4AD0-BC65-1ACC5C43CE4C}"/>
              </a:ext>
            </a:extLst>
          </p:cNvPr>
          <p:cNvSpPr/>
          <p:nvPr/>
        </p:nvSpPr>
        <p:spPr>
          <a:xfrm>
            <a:off x="1888839" y="184564"/>
            <a:ext cx="27382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ট্রিপ জেনারেশন   </a:t>
            </a:r>
          </a:p>
        </p:txBody>
      </p:sp>
    </p:spTree>
    <p:extLst>
      <p:ext uri="{BB962C8B-B14F-4D97-AF65-F5344CB8AC3E}">
        <p14:creationId xmlns:p14="http://schemas.microsoft.com/office/powerpoint/2010/main" val="921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79B45FB9-5C5E-48B1-B92C-EE9320E5077F}"/>
              </a:ext>
            </a:extLst>
          </p:cNvPr>
          <p:cNvSpPr txBox="1">
            <a:spLocks/>
          </p:cNvSpPr>
          <p:nvPr/>
        </p:nvSpPr>
        <p:spPr>
          <a:xfrm>
            <a:off x="2111828" y="2857500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</a:t>
            </a:r>
            <a:r>
              <a:rPr lang="as-IN" sz="66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en-US" sz="66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ি</a:t>
            </a:r>
            <a:r>
              <a:rPr lang="as-IN" sz="66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</a:t>
            </a:r>
            <a:r>
              <a:rPr lang="en-US" sz="66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ে</a:t>
            </a:r>
            <a:r>
              <a:rPr lang="as-IN" sz="66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শ</a:t>
            </a:r>
            <a:r>
              <a:rPr lang="en-US" sz="66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ঃ </a:t>
            </a:r>
            <a:r>
              <a:rPr lang="en-US" sz="6600" b="1" dirty="0" err="1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উদ্ভিদ</a:t>
            </a:r>
            <a:r>
              <a:rPr lang="en-US" sz="66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ও </a:t>
            </a:r>
            <a:r>
              <a:rPr lang="en-US" sz="6600" b="1" dirty="0" err="1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প্রাণী</a:t>
            </a:r>
            <a:endParaRPr lang="en-US" sz="6600" b="1" dirty="0">
              <a:solidFill>
                <a:srgbClr val="00B05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89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4604DAF-104C-43ED-86A9-59BCC400C911}"/>
              </a:ext>
            </a:extLst>
          </p:cNvPr>
          <p:cNvSpPr txBox="1"/>
          <p:nvPr/>
        </p:nvSpPr>
        <p:spPr>
          <a:xfrm>
            <a:off x="3554361" y="2846438"/>
            <a:ext cx="50500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682F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বর্তমান চ্যালেঞ্জ </a:t>
            </a:r>
          </a:p>
        </p:txBody>
      </p:sp>
    </p:spTree>
    <p:extLst>
      <p:ext uri="{BB962C8B-B14F-4D97-AF65-F5344CB8AC3E}">
        <p14:creationId xmlns:p14="http://schemas.microsoft.com/office/powerpoint/2010/main" val="25327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2F6627F-9EDF-436F-88EE-89A0FB914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509" y="164193"/>
            <a:ext cx="4343400" cy="2114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Macintosh HD:Users:MKHasan:Documents:Photo:Field Trips:Selecetd photo_Mirsarai:IMG_1417.JPG">
            <a:extLst>
              <a:ext uri="{FF2B5EF4-FFF2-40B4-BE49-F238E27FC236}">
                <a16:creationId xmlns:a16="http://schemas.microsoft.com/office/drawing/2014/main" xmlns="" id="{C21304E5-780E-4D39-BCB9-6B5DBEDF89C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746" y="2390015"/>
            <a:ext cx="4343400" cy="17030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Picture 3" descr="Macintosh HD:Users:MKHasan:Documents:Photo:Field Trips:Selecetd photo_Mirsarai:IMG_20180126_082159.jpg">
            <a:extLst>
              <a:ext uri="{FF2B5EF4-FFF2-40B4-BE49-F238E27FC236}">
                <a16:creationId xmlns:a16="http://schemas.microsoft.com/office/drawing/2014/main" xmlns="" id="{42602526-3070-44AE-88BA-682EA29CD85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111" y="4204380"/>
            <a:ext cx="1880035" cy="25098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469EF88E-B2A4-4525-8607-F8FED401C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4858" y="4926610"/>
            <a:ext cx="1905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bn-IN" sz="28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চিত্রা হরিণের বসতি পরিবর্তন</a:t>
            </a:r>
            <a:endParaRPr lang="en-US" sz="3200" b="1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12D8B84-D0D3-4E6F-910F-2CF43E33425A}"/>
              </a:ext>
            </a:extLst>
          </p:cNvPr>
          <p:cNvGrpSpPr/>
          <p:nvPr/>
        </p:nvGrpSpPr>
        <p:grpSpPr>
          <a:xfrm>
            <a:off x="91855" y="183243"/>
            <a:ext cx="7536057" cy="6553196"/>
            <a:chOff x="1093719" y="9525"/>
            <a:chExt cx="7536057" cy="655319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59933CE7-5291-4E82-99C2-84916CB7F4CF}"/>
                </a:ext>
              </a:extLst>
            </p:cNvPr>
            <p:cNvGrpSpPr/>
            <p:nvPr/>
          </p:nvGrpSpPr>
          <p:grpSpPr>
            <a:xfrm>
              <a:off x="1093719" y="9525"/>
              <a:ext cx="7536057" cy="6553196"/>
              <a:chOff x="-3494450" y="24256"/>
              <a:chExt cx="7960548" cy="685800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E5EB9FDA-A0A8-4432-BB86-1A88FB72E7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82203" y="24256"/>
                <a:ext cx="4848301" cy="6858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0E19F388-01F2-4434-81D4-3A42D6FA267B}"/>
                  </a:ext>
                </a:extLst>
              </p:cNvPr>
              <p:cNvSpPr txBox="1"/>
              <p:nvPr/>
            </p:nvSpPr>
            <p:spPr>
              <a:xfrm>
                <a:off x="-3494450" y="2484013"/>
                <a:ext cx="3112247" cy="1835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Adobe Devanagari" panose="02040503050201020203" pitchFamily="18" charset="0"/>
                    <a:cs typeface="Adobe Devanagari" panose="02040503050201020203" pitchFamily="18" charset="0"/>
                  </a:rPr>
                  <a:t>Critical Wild Life Habitat in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Adobe Devanagari" panose="02040503050201020203" pitchFamily="18" charset="0"/>
                    <a:cs typeface="Adobe Devanagari" panose="02040503050201020203" pitchFamily="18" charset="0"/>
                  </a:rPr>
                  <a:t>Mirsharai</a:t>
                </a:r>
                <a:r>
                  <a:rPr lang="en-US" sz="3600" b="1" dirty="0">
                    <a:solidFill>
                      <a:srgbClr val="002060"/>
                    </a:solidFill>
                    <a:latin typeface="Adobe Devanagari" panose="02040503050201020203" pitchFamily="18" charset="0"/>
                    <a:cs typeface="Adobe Devanagari" panose="02040503050201020203" pitchFamily="18" charset="0"/>
                  </a:rPr>
                  <a:t> </a:t>
                </a:r>
              </a:p>
            </p:txBody>
          </p:sp>
        </p:grpSp>
        <p:sp>
          <p:nvSpPr>
            <p:cNvPr id="8" name="Freeform 20">
              <a:extLst>
                <a:ext uri="{FF2B5EF4-FFF2-40B4-BE49-F238E27FC236}">
                  <a16:creationId xmlns:a16="http://schemas.microsoft.com/office/drawing/2014/main" xmlns="" id="{E7BEDFA2-7AC8-4402-A3ED-FA04F6E04C8A}"/>
                </a:ext>
              </a:extLst>
            </p:cNvPr>
            <p:cNvSpPr/>
            <p:nvPr/>
          </p:nvSpPr>
          <p:spPr>
            <a:xfrm>
              <a:off x="5163829" y="4538192"/>
              <a:ext cx="1616149" cy="1541721"/>
            </a:xfrm>
            <a:custGeom>
              <a:avLst/>
              <a:gdLst>
                <a:gd name="connsiteX0" fmla="*/ 1414130 w 1616149"/>
                <a:gd name="connsiteY0" fmla="*/ 1541721 h 1541721"/>
                <a:gd name="connsiteX1" fmla="*/ 1212111 w 1616149"/>
                <a:gd name="connsiteY1" fmla="*/ 1360968 h 1541721"/>
                <a:gd name="connsiteX2" fmla="*/ 935665 w 1616149"/>
                <a:gd name="connsiteY2" fmla="*/ 1190847 h 1541721"/>
                <a:gd name="connsiteX3" fmla="*/ 606056 w 1616149"/>
                <a:gd name="connsiteY3" fmla="*/ 1041991 h 1541721"/>
                <a:gd name="connsiteX4" fmla="*/ 425302 w 1616149"/>
                <a:gd name="connsiteY4" fmla="*/ 925033 h 1541721"/>
                <a:gd name="connsiteX5" fmla="*/ 372139 w 1616149"/>
                <a:gd name="connsiteY5" fmla="*/ 882503 h 1541721"/>
                <a:gd name="connsiteX6" fmla="*/ 265814 w 1616149"/>
                <a:gd name="connsiteY6" fmla="*/ 797442 h 1541721"/>
                <a:gd name="connsiteX7" fmla="*/ 170121 w 1616149"/>
                <a:gd name="connsiteY7" fmla="*/ 669852 h 1541721"/>
                <a:gd name="connsiteX8" fmla="*/ 159488 w 1616149"/>
                <a:gd name="connsiteY8" fmla="*/ 489098 h 1541721"/>
                <a:gd name="connsiteX9" fmla="*/ 116958 w 1616149"/>
                <a:gd name="connsiteY9" fmla="*/ 382773 h 1541721"/>
                <a:gd name="connsiteX10" fmla="*/ 63795 w 1616149"/>
                <a:gd name="connsiteY10" fmla="*/ 233917 h 1541721"/>
                <a:gd name="connsiteX11" fmla="*/ 0 w 1616149"/>
                <a:gd name="connsiteY11" fmla="*/ 85061 h 1541721"/>
                <a:gd name="connsiteX12" fmla="*/ 10632 w 1616149"/>
                <a:gd name="connsiteY12" fmla="*/ 21266 h 1541721"/>
                <a:gd name="connsiteX13" fmla="*/ 74428 w 1616149"/>
                <a:gd name="connsiteY13" fmla="*/ 0 h 1541721"/>
                <a:gd name="connsiteX14" fmla="*/ 74428 w 1616149"/>
                <a:gd name="connsiteY14" fmla="*/ 0 h 1541721"/>
                <a:gd name="connsiteX15" fmla="*/ 223284 w 1616149"/>
                <a:gd name="connsiteY15" fmla="*/ 85061 h 1541721"/>
                <a:gd name="connsiteX16" fmla="*/ 393404 w 1616149"/>
                <a:gd name="connsiteY16" fmla="*/ 255182 h 1541721"/>
                <a:gd name="connsiteX17" fmla="*/ 542260 w 1616149"/>
                <a:gd name="connsiteY17" fmla="*/ 382773 h 1541721"/>
                <a:gd name="connsiteX18" fmla="*/ 637953 w 1616149"/>
                <a:gd name="connsiteY18" fmla="*/ 435935 h 1541721"/>
                <a:gd name="connsiteX19" fmla="*/ 659218 w 1616149"/>
                <a:gd name="connsiteY19" fmla="*/ 520996 h 1541721"/>
                <a:gd name="connsiteX20" fmla="*/ 733646 w 1616149"/>
                <a:gd name="connsiteY20" fmla="*/ 606056 h 1541721"/>
                <a:gd name="connsiteX21" fmla="*/ 925032 w 1616149"/>
                <a:gd name="connsiteY21" fmla="*/ 733647 h 1541721"/>
                <a:gd name="connsiteX22" fmla="*/ 1052623 w 1616149"/>
                <a:gd name="connsiteY22" fmla="*/ 818707 h 1541721"/>
                <a:gd name="connsiteX23" fmla="*/ 1244009 w 1616149"/>
                <a:gd name="connsiteY23" fmla="*/ 978196 h 1541721"/>
                <a:gd name="connsiteX24" fmla="*/ 1360967 w 1616149"/>
                <a:gd name="connsiteY24" fmla="*/ 1127052 h 1541721"/>
                <a:gd name="connsiteX25" fmla="*/ 1552353 w 1616149"/>
                <a:gd name="connsiteY25" fmla="*/ 1360968 h 1541721"/>
                <a:gd name="connsiteX26" fmla="*/ 1616149 w 1616149"/>
                <a:gd name="connsiteY26" fmla="*/ 1446028 h 1541721"/>
                <a:gd name="connsiteX27" fmla="*/ 1605516 w 1616149"/>
                <a:gd name="connsiteY27" fmla="*/ 1499191 h 1541721"/>
                <a:gd name="connsiteX28" fmla="*/ 1414130 w 1616149"/>
                <a:gd name="connsiteY28" fmla="*/ 1541721 h 1541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16149" h="1541721">
                  <a:moveTo>
                    <a:pt x="1414130" y="1541721"/>
                  </a:moveTo>
                  <a:lnTo>
                    <a:pt x="1212111" y="1360968"/>
                  </a:lnTo>
                  <a:lnTo>
                    <a:pt x="935665" y="1190847"/>
                  </a:lnTo>
                  <a:lnTo>
                    <a:pt x="606056" y="1041991"/>
                  </a:lnTo>
                  <a:lnTo>
                    <a:pt x="425302" y="925033"/>
                  </a:lnTo>
                  <a:lnTo>
                    <a:pt x="372139" y="882503"/>
                  </a:lnTo>
                  <a:lnTo>
                    <a:pt x="265814" y="797442"/>
                  </a:lnTo>
                  <a:lnTo>
                    <a:pt x="170121" y="669852"/>
                  </a:lnTo>
                  <a:lnTo>
                    <a:pt x="159488" y="489098"/>
                  </a:lnTo>
                  <a:lnTo>
                    <a:pt x="116958" y="382773"/>
                  </a:lnTo>
                  <a:lnTo>
                    <a:pt x="63795" y="233917"/>
                  </a:lnTo>
                  <a:lnTo>
                    <a:pt x="0" y="85061"/>
                  </a:lnTo>
                  <a:lnTo>
                    <a:pt x="10632" y="21266"/>
                  </a:lnTo>
                  <a:lnTo>
                    <a:pt x="74428" y="0"/>
                  </a:lnTo>
                  <a:lnTo>
                    <a:pt x="74428" y="0"/>
                  </a:lnTo>
                  <a:lnTo>
                    <a:pt x="223284" y="85061"/>
                  </a:lnTo>
                  <a:lnTo>
                    <a:pt x="393404" y="255182"/>
                  </a:lnTo>
                  <a:lnTo>
                    <a:pt x="542260" y="382773"/>
                  </a:lnTo>
                  <a:lnTo>
                    <a:pt x="637953" y="435935"/>
                  </a:lnTo>
                  <a:lnTo>
                    <a:pt x="659218" y="520996"/>
                  </a:lnTo>
                  <a:lnTo>
                    <a:pt x="733646" y="606056"/>
                  </a:lnTo>
                  <a:lnTo>
                    <a:pt x="925032" y="733647"/>
                  </a:lnTo>
                  <a:lnTo>
                    <a:pt x="1052623" y="818707"/>
                  </a:lnTo>
                  <a:lnTo>
                    <a:pt x="1244009" y="978196"/>
                  </a:lnTo>
                  <a:lnTo>
                    <a:pt x="1360967" y="1127052"/>
                  </a:lnTo>
                  <a:lnTo>
                    <a:pt x="1552353" y="1360968"/>
                  </a:lnTo>
                  <a:lnTo>
                    <a:pt x="1616149" y="1446028"/>
                  </a:lnTo>
                  <a:lnTo>
                    <a:pt x="1605516" y="1499191"/>
                  </a:lnTo>
                  <a:lnTo>
                    <a:pt x="1414130" y="1541721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5807FB28-0ECF-427D-86FC-2F08EDA2C0A7}"/>
              </a:ext>
            </a:extLst>
          </p:cNvPr>
          <p:cNvSpPr/>
          <p:nvPr/>
        </p:nvSpPr>
        <p:spPr>
          <a:xfrm>
            <a:off x="3788432" y="4564743"/>
            <a:ext cx="1071706" cy="103760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DC723C05-505E-4330-87E8-E7F2F76BA8C1}"/>
              </a:ext>
            </a:extLst>
          </p:cNvPr>
          <p:cNvCxnSpPr>
            <a:endCxn id="8" idx="15"/>
          </p:cNvCxnSpPr>
          <p:nvPr/>
        </p:nvCxnSpPr>
        <p:spPr>
          <a:xfrm flipH="1">
            <a:off x="4385249" y="1221468"/>
            <a:ext cx="3815316" cy="3575503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D0CF185F-4C7B-4AA4-A67C-EF10163B51B1}"/>
              </a:ext>
            </a:extLst>
          </p:cNvPr>
          <p:cNvCxnSpPr>
            <a:endCxn id="8" idx="17"/>
          </p:cNvCxnSpPr>
          <p:nvPr/>
        </p:nvCxnSpPr>
        <p:spPr>
          <a:xfrm flipH="1">
            <a:off x="4704225" y="3650343"/>
            <a:ext cx="3248689" cy="144434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033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79B45FB9-5C5E-48B1-B92C-EE9320E5077F}"/>
              </a:ext>
            </a:extLst>
          </p:cNvPr>
          <p:cNvSpPr txBox="1">
            <a:spLocks/>
          </p:cNvSpPr>
          <p:nvPr/>
        </p:nvSpPr>
        <p:spPr>
          <a:xfrm>
            <a:off x="1328057" y="2233386"/>
            <a:ext cx="9535886" cy="31369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err="1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পি.আর.এ</a:t>
            </a:r>
            <a:r>
              <a:rPr lang="en-US" sz="5400" b="1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5400" b="1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(</a:t>
            </a:r>
            <a:r>
              <a:rPr lang="en-US" sz="54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Participatory Rural Appraisal</a:t>
            </a:r>
            <a:r>
              <a:rPr lang="bn-IN" sz="5400" b="1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) </a:t>
            </a:r>
            <a:r>
              <a:rPr lang="bn-IN" sz="54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পদ্ধতির মাধ্যমে জনসম্পৃক্তকরন </a:t>
            </a:r>
            <a:endParaRPr lang="en-US" sz="5400" b="1" dirty="0">
              <a:solidFill>
                <a:srgbClr val="00B05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89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BE67926-E051-40D8-A67E-26B7A6FF00C2}"/>
              </a:ext>
            </a:extLst>
          </p:cNvPr>
          <p:cNvSpPr txBox="1"/>
          <p:nvPr/>
        </p:nvSpPr>
        <p:spPr>
          <a:xfrm>
            <a:off x="156481" y="351971"/>
            <a:ext cx="5036347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সম্পন্নকৃত </a:t>
            </a:r>
            <a:r>
              <a:rPr lang="en-US" sz="36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পিআরএ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সেশন</a:t>
            </a:r>
          </a:p>
          <a:p>
            <a:endParaRPr lang="bn-IN" sz="2800" b="1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endParaRPr lang="en-US" sz="7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SutonnyMJ" pitchFamily="2" charset="0"/>
                <a:cs typeface="SutonnyMJ" pitchFamily="2" charset="0"/>
              </a:rPr>
              <a:t>Avievb</a:t>
            </a:r>
            <a:r>
              <a:rPr lang="en-US" sz="2400" b="1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b="1" dirty="0" err="1">
                <a:latin typeface="SutonnyMJ" pitchFamily="2" charset="0"/>
                <a:cs typeface="SutonnyMJ" pitchFamily="2" charset="0"/>
              </a:rPr>
              <a:t>wcAviG</a:t>
            </a:r>
            <a:r>
              <a:rPr lang="en-US" sz="2400" b="1" dirty="0">
                <a:latin typeface="SutonnyMJ" pitchFamily="2" charset="0"/>
                <a:cs typeface="SutonnyMJ" pitchFamily="2" charset="0"/>
              </a:rPr>
              <a:t>		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২</a:t>
            </a:r>
            <a:r>
              <a:rPr lang="bn-IN" sz="2400" b="1" dirty="0">
                <a:latin typeface="Nikosh" panose="02000000000000000000" pitchFamily="2" charset="0"/>
                <a:cs typeface="Nikosh" panose="02000000000000000000" pitchFamily="2" charset="0"/>
              </a:rPr>
              <a:t>০</a:t>
            </a:r>
            <a:r>
              <a:rPr lang="bn-IN" sz="2400" b="1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b="1" dirty="0" err="1">
                <a:latin typeface="SutonnyMJ" pitchFamily="2" charset="0"/>
                <a:cs typeface="SutonnyMJ" pitchFamily="2" charset="0"/>
              </a:rPr>
              <a:t>wU</a:t>
            </a:r>
            <a:r>
              <a:rPr lang="en-US" sz="2400" b="1" dirty="0">
                <a:latin typeface="SutonnyMJ" pitchFamily="2" charset="0"/>
                <a:cs typeface="SutonnyMJ" pitchFamily="2" charset="0"/>
              </a:rPr>
              <a:t> </a:t>
            </a:r>
            <a:endParaRPr lang="bn-IN" sz="2400" b="1" dirty="0">
              <a:latin typeface="SutonnyMJ" pitchFamily="2" charset="0"/>
              <a:cs typeface="SutonnyMJ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ইউনিয়ন</a:t>
            </a:r>
            <a:r>
              <a:rPr lang="en-US" sz="2400" b="1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b="1" dirty="0" err="1">
                <a:latin typeface="SutonnyMJ" pitchFamily="2" charset="0"/>
                <a:cs typeface="SutonnyMJ" pitchFamily="2" charset="0"/>
              </a:rPr>
              <a:t>wcAviG</a:t>
            </a:r>
            <a:r>
              <a:rPr lang="bn-IN" sz="2400" b="1" dirty="0">
                <a:latin typeface="SutonnyMJ" pitchFamily="2" charset="0"/>
                <a:cs typeface="SutonnyMJ" pitchFamily="2" charset="0"/>
              </a:rPr>
              <a:t>		</a:t>
            </a:r>
            <a:r>
              <a:rPr lang="en-US" sz="2400" b="1" dirty="0">
                <a:latin typeface="SutonnyMJ" pitchFamily="2" charset="0"/>
                <a:cs typeface="SutonnyMJ" pitchFamily="2" charset="0"/>
              </a:rPr>
              <a:t>16 </a:t>
            </a:r>
            <a:r>
              <a:rPr lang="en-US" sz="2400" b="1" dirty="0" err="1">
                <a:latin typeface="SutonnyMJ" pitchFamily="2" charset="0"/>
                <a:cs typeface="SutonnyMJ" pitchFamily="2" charset="0"/>
              </a:rPr>
              <a:t>wU</a:t>
            </a:r>
            <a:r>
              <a:rPr lang="en-US" sz="2400" b="1" dirty="0">
                <a:latin typeface="SutonnyMJ" pitchFamily="2" charset="0"/>
                <a:cs typeface="SutonnyMJ" pitchFamily="2" charset="0"/>
              </a:rPr>
              <a:t> </a:t>
            </a:r>
            <a:endParaRPr lang="bn-IN" sz="2400" b="1" dirty="0">
              <a:latin typeface="SutonnyMJ" pitchFamily="2" charset="0"/>
              <a:cs typeface="SutonnyMJ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n-IN" sz="2400" b="1" dirty="0">
                <a:latin typeface="Nikosh" panose="02000000000000000000" pitchFamily="2" charset="0"/>
                <a:cs typeface="Nikosh" panose="02000000000000000000" pitchFamily="2" charset="0"/>
              </a:rPr>
              <a:t>স্বতঃস্ফূর্ত </a:t>
            </a:r>
            <a:r>
              <a:rPr lang="en-US" sz="2400" b="1" dirty="0" err="1">
                <a:latin typeface="SutonnyMJ" pitchFamily="2" charset="0"/>
                <a:cs typeface="SutonnyMJ" pitchFamily="2" charset="0"/>
              </a:rPr>
              <a:t>wcAviG</a:t>
            </a:r>
            <a:r>
              <a:rPr lang="bn-IN" sz="2400" b="1" dirty="0">
                <a:latin typeface="SutonnyMJ" pitchFamily="2" charset="0"/>
                <a:cs typeface="SutonnyMJ" pitchFamily="2" charset="0"/>
              </a:rPr>
              <a:t>		</a:t>
            </a:r>
            <a:r>
              <a:rPr lang="en-US" sz="2400" b="1" dirty="0">
                <a:latin typeface="SutonnyMJ" pitchFamily="2" charset="0"/>
                <a:cs typeface="SutonnyMJ" pitchFamily="2" charset="0"/>
              </a:rPr>
              <a:t>04</a:t>
            </a:r>
            <a:r>
              <a:rPr lang="bn-IN" sz="2400" b="1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b="1" dirty="0" err="1">
                <a:latin typeface="SutonnyMJ" pitchFamily="2" charset="0"/>
                <a:cs typeface="SutonnyMJ" pitchFamily="2" charset="0"/>
              </a:rPr>
              <a:t>wU</a:t>
            </a:r>
            <a:endParaRPr lang="en-US" sz="2400" b="1" dirty="0">
              <a:latin typeface="SutonnyMJ" pitchFamily="2" charset="0"/>
              <a:cs typeface="SutonnyMJ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n-IN" sz="2400" b="1" dirty="0">
                <a:latin typeface="Nikosh" panose="02000000000000000000" pitchFamily="2" charset="0"/>
                <a:cs typeface="Nikosh" panose="02000000000000000000" pitchFamily="2" charset="0"/>
              </a:rPr>
              <a:t>সিনিয়র সিটিজেন</a:t>
            </a:r>
            <a:r>
              <a:rPr lang="bn-IN" sz="2400" b="1" dirty="0">
                <a:latin typeface="SutonnyMJ" pitchFamily="2" charset="0"/>
                <a:cs typeface="SutonnyMJ" pitchFamily="2" charset="0"/>
              </a:rPr>
              <a:t>		</a:t>
            </a:r>
            <a:r>
              <a:rPr lang="en-US" sz="2400" b="1" dirty="0">
                <a:latin typeface="SutonnyMJ" pitchFamily="2" charset="0"/>
                <a:cs typeface="SutonnyMJ" pitchFamily="2" charset="0"/>
              </a:rPr>
              <a:t>01</a:t>
            </a:r>
            <a:r>
              <a:rPr lang="bn-IN" sz="2400" b="1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b="1" dirty="0" err="1">
                <a:latin typeface="SutonnyMJ" pitchFamily="2" charset="0"/>
                <a:cs typeface="SutonnyMJ" pitchFamily="2" charset="0"/>
              </a:rPr>
              <a:t>wU</a:t>
            </a:r>
            <a:r>
              <a:rPr lang="en-US" sz="2400" b="1" dirty="0">
                <a:latin typeface="SutonnyMJ" pitchFamily="2" charset="0"/>
                <a:cs typeface="SutonnyMJ" pitchFamily="2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n-IN" sz="2400" b="1" dirty="0">
                <a:latin typeface="Nikosh" panose="02000000000000000000" pitchFamily="2" charset="0"/>
                <a:cs typeface="Nikosh" panose="02000000000000000000" pitchFamily="2" charset="0"/>
              </a:rPr>
              <a:t>যুব সমাজ </a:t>
            </a:r>
            <a:r>
              <a:rPr lang="en-US" sz="2400" b="1" dirty="0">
                <a:cs typeface="SutonnyMJ" pitchFamily="2" charset="0"/>
              </a:rPr>
              <a:t>			</a:t>
            </a:r>
            <a:r>
              <a:rPr lang="en-US" sz="2400" b="1" dirty="0">
                <a:latin typeface="SutonnyMJ" pitchFamily="2" charset="0"/>
                <a:cs typeface="SutonnyMJ" pitchFamily="2" charset="0"/>
              </a:rPr>
              <a:t>01</a:t>
            </a:r>
            <a:r>
              <a:rPr lang="en-US" sz="2400" b="1" dirty="0">
                <a:cs typeface="SutonnyMJ" pitchFamily="2" charset="0"/>
              </a:rPr>
              <a:t> </a:t>
            </a:r>
            <a:r>
              <a:rPr lang="en-US" sz="2400" b="1" dirty="0" err="1">
                <a:latin typeface="SutonnyMJ" pitchFamily="2" charset="0"/>
                <a:cs typeface="SutonnyMJ" pitchFamily="2" charset="0"/>
              </a:rPr>
              <a:t>wU</a:t>
            </a:r>
            <a:endParaRPr lang="en-US" sz="2400" b="1" dirty="0">
              <a:cs typeface="SutonnyMJ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অন্যান্য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স্টেক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হোল্ডার</a:t>
            </a:r>
            <a:r>
              <a:rPr lang="en-US" sz="2400" b="1" dirty="0">
                <a:latin typeface="SutonnyMJ" pitchFamily="2" charset="0"/>
                <a:cs typeface="SutonnyMJ" pitchFamily="2" charset="0"/>
              </a:rPr>
              <a:t>		02 </a:t>
            </a:r>
            <a:r>
              <a:rPr lang="en-US" sz="2400" b="1" dirty="0" err="1">
                <a:latin typeface="SutonnyMJ" pitchFamily="2" charset="0"/>
                <a:cs typeface="SutonnyMJ" pitchFamily="2" charset="0"/>
              </a:rPr>
              <a:t>wU</a:t>
            </a:r>
            <a:endParaRPr lang="bn-IN" sz="2400" b="1" dirty="0">
              <a:latin typeface="SutonnyMJ" pitchFamily="2" charset="0"/>
              <a:cs typeface="SutonnyMJ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Nikosh" pitchFamily="2" charset="0"/>
                <a:cs typeface="Nikosh" pitchFamily="2" charset="0"/>
              </a:rPr>
              <a:t>উপজাতি</a:t>
            </a:r>
            <a:r>
              <a:rPr lang="en-US" sz="2400" b="1" dirty="0">
                <a:latin typeface="Nikosh" pitchFamily="2" charset="0"/>
                <a:cs typeface="Nikosh" pitchFamily="2" charset="0"/>
              </a:rPr>
              <a:t> 			০১ </a:t>
            </a:r>
            <a:r>
              <a:rPr lang="en-US" sz="2400" b="1" dirty="0" err="1">
                <a:latin typeface="Nikosh" pitchFamily="2" charset="0"/>
                <a:cs typeface="Nikosh" pitchFamily="2" charset="0"/>
              </a:rPr>
              <a:t>টি</a:t>
            </a:r>
            <a:r>
              <a:rPr lang="bn-IN" sz="2400" b="1" dirty="0">
                <a:latin typeface="Nikosh" pitchFamily="2" charset="0"/>
                <a:cs typeface="Nikosh" pitchFamily="2" charset="0"/>
              </a:rPr>
              <a:t> </a:t>
            </a:r>
            <a:endParaRPr lang="en-US" sz="2400" b="1" dirty="0">
              <a:latin typeface="Nikosh" pitchFamily="2" charset="0"/>
              <a:cs typeface="Nikosh" pitchFamily="2" charset="0"/>
            </a:endParaRPr>
          </a:p>
          <a:p>
            <a:r>
              <a:rPr lang="bn-IN" sz="2000" dirty="0">
                <a:latin typeface="SutonnyMJ" pitchFamily="2" charset="0"/>
                <a:cs typeface="SutonnyMJ" pitchFamily="2" charset="0"/>
              </a:rPr>
              <a:t>  </a:t>
            </a:r>
          </a:p>
          <a:p>
            <a:r>
              <a:rPr lang="en-US" sz="2400" b="1" dirty="0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me©‡</a:t>
            </a:r>
            <a:r>
              <a:rPr lang="en-US" sz="2400" b="1" dirty="0" err="1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gvU</a:t>
            </a:r>
            <a:r>
              <a:rPr lang="en-US" sz="2400" b="1" dirty="0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৪</a:t>
            </a:r>
            <a:r>
              <a:rPr lang="bn-IN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৫</a:t>
            </a:r>
            <a:r>
              <a:rPr lang="en-US" sz="2400" b="1" dirty="0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wU</a:t>
            </a:r>
            <a:r>
              <a:rPr lang="en-US" sz="2400" b="1" dirty="0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wcAviG</a:t>
            </a:r>
            <a:r>
              <a:rPr lang="en-US" sz="2400" b="1" dirty="0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bn-IN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সেশন</a:t>
            </a:r>
            <a:r>
              <a:rPr lang="bn-IN" sz="2400" b="1" dirty="0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m¤úbœ</a:t>
            </a:r>
            <a:r>
              <a:rPr lang="en-US" sz="2400" b="1" dirty="0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n‡q‡Q</a:t>
            </a:r>
            <a:r>
              <a:rPr lang="en-US" sz="2400" b="1" dirty="0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| </a:t>
            </a:r>
          </a:p>
          <a:p>
            <a:endParaRPr lang="bn-IN" sz="2000" dirty="0">
              <a:latin typeface="SutonnyMJ" pitchFamily="2" charset="0"/>
              <a:cs typeface="SutonnyMJ" pitchFamily="2" charset="0"/>
            </a:endParaRPr>
          </a:p>
          <a:p>
            <a:r>
              <a:rPr lang="bn-IN" sz="2400" b="1" dirty="0">
                <a:latin typeface="Nikosh" panose="02000000000000000000" pitchFamily="2" charset="0"/>
                <a:cs typeface="Nikosh" panose="02000000000000000000" pitchFamily="2" charset="0"/>
              </a:rPr>
              <a:t>মোট অংশগ্রহণকারীর সংখ্যা </a:t>
            </a:r>
            <a:r>
              <a:rPr lang="en-US" sz="2400" b="1" dirty="0">
                <a:latin typeface="SutonnyMJ" pitchFamily="2" charset="0"/>
                <a:cs typeface="SutonnyMJ" pitchFamily="2" charset="0"/>
              </a:rPr>
              <a:t>= </a:t>
            </a:r>
            <a:r>
              <a:rPr lang="bn-IN" sz="2400" b="1" dirty="0">
                <a:latin typeface="SutonnyMJ" pitchFamily="2" charset="0"/>
                <a:cs typeface="SutonnyMJ" pitchFamily="2" charset="0"/>
              </a:rPr>
              <a:t>6</a:t>
            </a:r>
            <a:r>
              <a:rPr lang="bn-IN" sz="2400" b="1" dirty="0">
                <a:latin typeface="Nikosh" pitchFamily="2" charset="0"/>
                <a:cs typeface="Nikosh" pitchFamily="2" charset="0"/>
              </a:rPr>
              <a:t>৭৫</a:t>
            </a:r>
            <a:r>
              <a:rPr lang="bn-IN" sz="2400" b="1" dirty="0">
                <a:latin typeface="SutonnyMJ" pitchFamily="2" charset="0"/>
                <a:cs typeface="SutonnyMJ" pitchFamily="2" charset="0"/>
              </a:rPr>
              <a:t> </a:t>
            </a:r>
            <a:r>
              <a:rPr lang="bn-IN" sz="2400" b="1" dirty="0">
                <a:latin typeface="Nikosh" panose="02000000000000000000" pitchFamily="2" charset="0"/>
                <a:cs typeface="Nikosh" panose="02000000000000000000" pitchFamily="2" charset="0"/>
              </a:rPr>
              <a:t>জন।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endParaRPr lang="bn-IN" sz="2400" b="1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pic>
        <p:nvPicPr>
          <p:cNvPr id="6" name="Picture 5" descr="Image may contain: 4 people, people sitting">
            <a:extLst>
              <a:ext uri="{FF2B5EF4-FFF2-40B4-BE49-F238E27FC236}">
                <a16:creationId xmlns:a16="http://schemas.microsoft.com/office/drawing/2014/main" xmlns="" id="{13A4AF84-B04E-4479-864B-778D50A3828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777" y="739804"/>
            <a:ext cx="3341359" cy="2330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mage may contain: 5 people, indoor">
            <a:extLst>
              <a:ext uri="{FF2B5EF4-FFF2-40B4-BE49-F238E27FC236}">
                <a16:creationId xmlns:a16="http://schemas.microsoft.com/office/drawing/2014/main" xmlns="" id="{6C592DDE-47E6-41D1-B3B4-727FFBBE847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008" y="739804"/>
            <a:ext cx="3595511" cy="2330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Image may contain: 4 people, crowd and outdoor">
            <a:extLst>
              <a:ext uri="{FF2B5EF4-FFF2-40B4-BE49-F238E27FC236}">
                <a16:creationId xmlns:a16="http://schemas.microsoft.com/office/drawing/2014/main" xmlns="" id="{8B521349-99CB-44D8-85F3-CC5BEFF0C58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008" y="3156926"/>
            <a:ext cx="3595511" cy="2547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Image may contain: 8 people, people smiling, people standing">
            <a:extLst>
              <a:ext uri="{FF2B5EF4-FFF2-40B4-BE49-F238E27FC236}">
                <a16:creationId xmlns:a16="http://schemas.microsoft.com/office/drawing/2014/main" xmlns="" id="{601A0BC1-834F-4AF1-ADCE-31E2578C53F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291" y="3171440"/>
            <a:ext cx="3341359" cy="2547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200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323D0FC3-1293-4675-B1A1-FA584BC64D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060593"/>
              </p:ext>
            </p:extLst>
          </p:nvPr>
        </p:nvGraphicFramePr>
        <p:xfrm>
          <a:off x="3657597" y="59914"/>
          <a:ext cx="3962400" cy="6721478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3962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411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PRA </a:t>
                      </a:r>
                      <a:r>
                        <a:rPr lang="bn-IN" sz="1800" baseline="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থেকে প্রাপ্ত </a:t>
                      </a:r>
                      <a:r>
                        <a:rPr lang="bn-IN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প্রধান সমস্যাসমূহ</a:t>
                      </a:r>
                      <a:endParaRPr lang="en-US" sz="1800" dirty="0">
                        <a:effectLst/>
                        <a:latin typeface="Nikosh" panose="02000000000000000000" pitchFamily="2" charset="0"/>
                        <a:ea typeface="Times New Roman" panose="02020603050405020304" pitchFamily="18" charset="0"/>
                        <a:cs typeface="Nikosh" panose="02000000000000000000" pitchFamily="2" charset="0"/>
                      </a:endParaRPr>
                    </a:p>
                  </a:txBody>
                  <a:tcPr marL="25928" marR="2592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0013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dirty="0" err="1">
                          <a:solidFill>
                            <a:srgbClr val="2B3616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cvnvox</a:t>
                      </a:r>
                      <a:r>
                        <a:rPr lang="en-US" sz="1600" b="0" dirty="0">
                          <a:solidFill>
                            <a:srgbClr val="2B3616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rgbClr val="2B3616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X‡ji</a:t>
                      </a:r>
                      <a:r>
                        <a:rPr lang="en-US" sz="1600" b="0" dirty="0">
                          <a:solidFill>
                            <a:srgbClr val="2B3616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rgbClr val="2B3616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Kvi‡b</a:t>
                      </a:r>
                      <a:r>
                        <a:rPr lang="en-US" sz="1600" b="0" dirty="0">
                          <a:solidFill>
                            <a:srgbClr val="2B3616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rgbClr val="2B3616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Rjve×Zv</a:t>
                      </a:r>
                      <a:r>
                        <a:rPr lang="en-US" sz="1600" b="0" dirty="0">
                          <a:solidFill>
                            <a:srgbClr val="2B3616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rgbClr val="2B3616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mgm¨v</a:t>
                      </a:r>
                      <a:endParaRPr lang="en-US" sz="1600" b="0" dirty="0">
                        <a:solidFill>
                          <a:srgbClr val="2B3616"/>
                        </a:solidFill>
                        <a:effectLst/>
                        <a:latin typeface="SutonnyMJ" pitchFamily="2" charset="0"/>
                        <a:ea typeface="Times New Roman" panose="02020603050405020304" pitchFamily="18" charset="0"/>
                        <a:cs typeface="SutonnyMJ" pitchFamily="2" charset="0"/>
                      </a:endParaRPr>
                    </a:p>
                  </a:txBody>
                  <a:tcPr marL="25928" marR="259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0013">
                <a:tc>
                  <a:txBody>
                    <a:bodyPr/>
                    <a:lstStyle/>
                    <a:p>
                      <a:pPr marL="285750" marR="0" indent="-28575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en-US" sz="1600" b="0" dirty="0" err="1">
                          <a:effectLst/>
                          <a:latin typeface="SutonnyMJ" pitchFamily="2" charset="0"/>
                          <a:cs typeface="SutonnyMJ" pitchFamily="2" charset="0"/>
                        </a:rPr>
                        <a:t>iv¯ÍvNvU</a:t>
                      </a:r>
                      <a:r>
                        <a:rPr lang="en-US" sz="1600" b="0" dirty="0">
                          <a:effectLst/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SutonnyMJ" pitchFamily="2" charset="0"/>
                          <a:cs typeface="SutonnyMJ" pitchFamily="2" charset="0"/>
                        </a:rPr>
                        <a:t>eo</a:t>
                      </a:r>
                      <a:r>
                        <a:rPr lang="en-US" sz="1600" b="0" dirty="0">
                          <a:effectLst/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SutonnyMJ" pitchFamily="2" charset="0"/>
                          <a:cs typeface="SutonnyMJ" pitchFamily="2" charset="0"/>
                        </a:rPr>
                        <a:t>Kiv</a:t>
                      </a:r>
                      <a:r>
                        <a:rPr lang="en-US" sz="1600" b="0" dirty="0">
                          <a:effectLst/>
                          <a:latin typeface="SutonnyMJ" pitchFamily="2" charset="0"/>
                          <a:cs typeface="SutonnyMJ" pitchFamily="2" charset="0"/>
                        </a:rPr>
                        <a:t> I </a:t>
                      </a:r>
                      <a:r>
                        <a:rPr lang="en-US" sz="1600" b="0" dirty="0" err="1">
                          <a:effectLst/>
                          <a:latin typeface="SutonnyMJ" pitchFamily="2" charset="0"/>
                          <a:cs typeface="SutonnyMJ" pitchFamily="2" charset="0"/>
                        </a:rPr>
                        <a:t>ms</a:t>
                      </a:r>
                      <a:r>
                        <a:rPr lang="en-US" sz="1600" b="0" dirty="0">
                          <a:effectLst/>
                          <a:latin typeface="SutonnyMJ" pitchFamily="2" charset="0"/>
                          <a:cs typeface="SutonnyMJ" pitchFamily="2" charset="0"/>
                        </a:rPr>
                        <a:t>¯‹vi </a:t>
                      </a:r>
                      <a:r>
                        <a:rPr lang="en-US" sz="1600" b="0" dirty="0" err="1">
                          <a:effectLst/>
                          <a:latin typeface="SutonnyMJ" pitchFamily="2" charset="0"/>
                          <a:cs typeface="SutonnyMJ" pitchFamily="2" charset="0"/>
                        </a:rPr>
                        <a:t>Kiv</a:t>
                      </a:r>
                      <a:endParaRPr lang="en-US" sz="1600" b="0" dirty="0">
                        <a:effectLst/>
                        <a:latin typeface="SutonnyMJ" pitchFamily="2" charset="0"/>
                        <a:ea typeface="Times New Roman" panose="02020603050405020304" pitchFamily="18" charset="0"/>
                        <a:cs typeface="SutonnyMJ" pitchFamily="2" charset="0"/>
                      </a:endParaRPr>
                    </a:p>
                  </a:txBody>
                  <a:tcPr marL="25928" marR="259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0013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wPwKrmvi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Rb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¨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KwgDwbwU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wK¬wb‡Ki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Afve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SutonnyMJ" pitchFamily="2" charset="0"/>
                        <a:ea typeface="+mn-ea"/>
                        <a:cs typeface="SutonnyMJ" pitchFamily="2" charset="0"/>
                      </a:endParaRPr>
                    </a:p>
                  </a:txBody>
                  <a:tcPr marL="25928" marR="259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0013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en-US" sz="1600" b="0" kern="1200" dirty="0" err="1">
                          <a:solidFill>
                            <a:srgbClr val="2B3616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weï</a:t>
                      </a:r>
                      <a:r>
                        <a:rPr lang="en-US" sz="1600" b="0" kern="1200" dirty="0">
                          <a:solidFill>
                            <a:srgbClr val="2B3616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× </a:t>
                      </a:r>
                      <a:r>
                        <a:rPr lang="en-US" sz="1600" b="0" kern="1200" dirty="0" err="1">
                          <a:solidFill>
                            <a:srgbClr val="2B3616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cvwbi</a:t>
                      </a:r>
                      <a:r>
                        <a:rPr lang="en-US" sz="1600" b="0" kern="1200" dirty="0">
                          <a:solidFill>
                            <a:srgbClr val="2B3616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rgbClr val="2B3616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Afve</a:t>
                      </a:r>
                      <a:endParaRPr lang="en-US" sz="1600" b="0" kern="1200" dirty="0">
                        <a:solidFill>
                          <a:srgbClr val="2B3616"/>
                        </a:solidFill>
                        <a:effectLst/>
                        <a:latin typeface="SutonnyMJ" pitchFamily="2" charset="0"/>
                        <a:ea typeface="+mn-ea"/>
                        <a:cs typeface="SutonnyMJ" pitchFamily="2" charset="0"/>
                      </a:endParaRPr>
                    </a:p>
                  </a:txBody>
                  <a:tcPr marL="25928" marR="259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0013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bn-IN" sz="1600" b="0" kern="1200" dirty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সরকারী প্রাথমিক বিদ্যালয় নাই</a:t>
                      </a:r>
                      <a:r>
                        <a:rPr lang="hi-IN" sz="1600" b="0" kern="1200" dirty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।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25928" marR="259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0013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eR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©¨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e¨e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¯’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vcbv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SutonnyMJ" pitchFamily="2" charset="0"/>
                        <a:ea typeface="+mn-ea"/>
                        <a:cs typeface="SutonnyMJ" pitchFamily="2" charset="0"/>
                      </a:endParaRPr>
                    </a:p>
                  </a:txBody>
                  <a:tcPr marL="25928" marR="259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0013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bn-IN" sz="1600" b="0" kern="1200" dirty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কবর স্থান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, </a:t>
                      </a:r>
                      <a:r>
                        <a:rPr lang="bn-IN" sz="1600" b="0" kern="1200" dirty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শ্বশান ঘাট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, </a:t>
                      </a:r>
                      <a:r>
                        <a:rPr lang="bn-IN" sz="1600" b="0" kern="1200" dirty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মন্দির সংস্কার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 / </a:t>
                      </a:r>
                      <a:r>
                        <a:rPr lang="bn-IN" sz="1600" b="0" kern="1200" dirty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দরকার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25928" marR="259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0013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bn-IN" sz="1600" b="0" kern="1200" dirty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রোড লাইট সমস্যা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25928" marR="259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90013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M¨v‡mi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Afve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/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M¨vm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ms‡hv‡Mi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Afve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SutonnyMJ" pitchFamily="2" charset="0"/>
                        <a:ea typeface="+mn-ea"/>
                        <a:cs typeface="SutonnyMJ" pitchFamily="2" charset="0"/>
                      </a:endParaRPr>
                    </a:p>
                  </a:txBody>
                  <a:tcPr marL="25928" marR="259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90013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bn-IN" sz="1600" b="0" kern="1200" dirty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কমিউনিটি পুলিশিং এর ব্যবস্থা করা</a:t>
                      </a:r>
                      <a:r>
                        <a:rPr lang="hi-IN" sz="1600" b="0" kern="1200" dirty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।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25928" marR="259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90013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bn-IN" sz="1600" b="0" kern="1200" dirty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সি এন জি টার্মিনাল দরকার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25928" marR="259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90013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bn-IN" sz="1600" b="0" kern="1200" dirty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গণসৌচাগার নাই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25928" marR="259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90013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bn-IN" sz="1600" b="0" kern="1200" dirty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ডাষ্টবিন এর সমস্যা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25928" marR="259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90013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bn-IN" sz="1600" b="0" kern="1200" dirty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ফায়ার সার্ভিস দরকার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25928" marR="259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90013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bn-IN" sz="1600" b="0" kern="1200" dirty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সেনিটেশন ব্রবস্থার সমস্যা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25928" marR="259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90013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bn-IN" sz="1600" b="0" kern="1200" dirty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বিনোদন কেন্দ্র অথবা পার্ক নির্মাণ করা দরকার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25928" marR="259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90013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wkï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cv‡K©i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Afve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SutonnyMJ" pitchFamily="2" charset="0"/>
                        <a:ea typeface="+mn-ea"/>
                        <a:cs typeface="SutonnyMJ" pitchFamily="2" charset="0"/>
                      </a:endParaRPr>
                    </a:p>
                  </a:txBody>
                  <a:tcPr marL="25928" marR="259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90013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bn-IN" sz="1600" b="0" kern="1200" dirty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মাদক সমস্যা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25928" marR="259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90013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bn-IN" sz="1600" b="0" kern="1200" dirty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কমিউনিটি সেন্টার দরকার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25928" marR="259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90013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bn-IN" sz="1600" b="0" kern="1200" dirty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কেন্দ্রীয় ঈদগা দরকার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25928" marR="259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290013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gwnjv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‡`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i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Rb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¨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Kg©ms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¯’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v‡bi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Afve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SutonnyMJ" pitchFamily="2" charset="0"/>
                        <a:ea typeface="+mn-ea"/>
                        <a:cs typeface="SutonnyMJ" pitchFamily="2" charset="0"/>
                      </a:endParaRPr>
                    </a:p>
                  </a:txBody>
                  <a:tcPr marL="25928" marR="259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290013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bn-IN" sz="1600" b="0" kern="1200" dirty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কেন্দ্রিয়ভাবে ক্রিড়া কমপ্লেক্স দরকার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25928" marR="259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</a:tbl>
          </a:graphicData>
        </a:graphic>
      </p:graphicFrame>
      <p:graphicFrame>
        <p:nvGraphicFramePr>
          <p:cNvPr id="3" name="Content Placeholder 4">
            <a:extLst>
              <a:ext uri="{FF2B5EF4-FFF2-40B4-BE49-F238E27FC236}">
                <a16:creationId xmlns:a16="http://schemas.microsoft.com/office/drawing/2014/main" xmlns="" id="{3A79E782-D0BF-46FC-AB58-B81A1BB172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6776044"/>
              </p:ext>
            </p:extLst>
          </p:nvPr>
        </p:nvGraphicFramePr>
        <p:xfrm>
          <a:off x="7696191" y="59914"/>
          <a:ext cx="4317595" cy="6770236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43175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109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PRA </a:t>
                      </a:r>
                      <a:r>
                        <a:rPr lang="bn-IN" sz="1800" baseline="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থেকে প্রাপ্ত </a:t>
                      </a:r>
                      <a:r>
                        <a:rPr lang="bn-IN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প্রধান সমস্যাসমূহ</a:t>
                      </a:r>
                      <a:endParaRPr lang="en-US" sz="1800" dirty="0">
                        <a:effectLst/>
                        <a:latin typeface="Nikosh" panose="02000000000000000000" pitchFamily="2" charset="0"/>
                        <a:ea typeface="Times New Roman" panose="02020603050405020304" pitchFamily="18" charset="0"/>
                        <a:cs typeface="Nikosh" panose="02000000000000000000" pitchFamily="2" charset="0"/>
                      </a:endParaRPr>
                    </a:p>
                  </a:txBody>
                  <a:tcPr marL="25928" marR="259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6408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mnR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my‡`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Avevmb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e¨e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¯’v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KiY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SutonnyMJ" pitchFamily="2" charset="0"/>
                        <a:ea typeface="+mn-ea"/>
                        <a:cs typeface="SutonnyMJ" pitchFamily="2" charset="0"/>
                      </a:endParaRPr>
                    </a:p>
                  </a:txBody>
                  <a:tcPr marL="25928" marR="259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6408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bn-IN" sz="1600" b="0" kern="1200" dirty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বেকার সমস্যা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25928" marR="259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2132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bn-IN" sz="1600" b="0" kern="1200" dirty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সরকারী উদ্দ্যেগে ডেইরী ফার্ম তৈরী করে বেকারদের কর্মসংস্থানের ব্যবস্থা করা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25928" marR="259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6408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gva¨wgK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I D”P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gva¨wgK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¯‹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z‡ji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mgm¨v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SutonnyMJ" pitchFamily="2" charset="0"/>
                        <a:ea typeface="+mn-ea"/>
                        <a:cs typeface="SutonnyMJ" pitchFamily="2" charset="0"/>
                      </a:endParaRPr>
                    </a:p>
                  </a:txBody>
                  <a:tcPr marL="25928" marR="259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6408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bn-IN" sz="1600" b="0" kern="1200" dirty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সামাজিক ও সুশিক্ষার সমস্যা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25928" marR="259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6408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bn-IN" sz="1600" b="0" kern="1200" dirty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টেকনিক্যাল কলেজ দরকার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25928" marR="259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6408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Kzgvix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Lvj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Qov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ms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¯‹vi I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Rjve×Zv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`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yixKiY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SutonnyMJ" pitchFamily="2" charset="0"/>
                        <a:ea typeface="+mn-ea"/>
                        <a:cs typeface="SutonnyMJ" pitchFamily="2" charset="0"/>
                      </a:endParaRPr>
                    </a:p>
                  </a:txBody>
                  <a:tcPr marL="25928" marR="259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76408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BD‡KwjÞvm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MvQ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jvMv‡bvi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d‡j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dm‡ji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mgm¨v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SutonnyMJ" pitchFamily="2" charset="0"/>
                        <a:ea typeface="+mn-ea"/>
                        <a:cs typeface="SutonnyMJ" pitchFamily="2" charset="0"/>
                      </a:endParaRPr>
                    </a:p>
                  </a:txBody>
                  <a:tcPr marL="25928" marR="259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76408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AvgRv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` †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nv‡mb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†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ivW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n‡Z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wW.Gg.wc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ch©šÍ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iv¯Ívi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mgm¨v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SutonnyMJ" pitchFamily="2" charset="0"/>
                        <a:ea typeface="+mn-ea"/>
                        <a:cs typeface="SutonnyMJ" pitchFamily="2" charset="0"/>
                      </a:endParaRPr>
                    </a:p>
                  </a:txBody>
                  <a:tcPr marL="25928" marR="259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62132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bn-IN" sz="1600" b="0" kern="1200" dirty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চিংকী আস্তানা হতে ডিডিরোড প্রসস্তকরণ ও দখলমুক্ত করা প্রয়োজন</a:t>
                      </a:r>
                      <a:r>
                        <a:rPr lang="hi-IN" sz="1600" b="0" kern="1200" dirty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।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25928" marR="259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76408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bn-IN" sz="1600" b="0" kern="1200" dirty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চিংকী রেলষ্টেশন দরকার বারইয়ার হাটে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25928" marR="259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76408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bn-IN" sz="1600" b="0" kern="1200" dirty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হাইওয়ে রাস্তার চিংকী পয়েন্ট ও ওভার ব্রিজ দরকার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25928" marR="259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562132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bn-IN" sz="1600" b="0" kern="1200" dirty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বার ইয়ার হাট ডিগ্রী কলেজের দক্ষিণ দিকে পানি নিস্কাশনের জন্য কালভার্ট অথবা ব্রিজ দরকার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25928" marR="259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562132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bn-IN" sz="1600" b="0" kern="1200" dirty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আজিজুল্লাহ হক রোড সহ অন্যান্য রোড অবৈধ দখলদারদের থেকে রক্ষা করে প্রসস্থ করা দরকার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25928" marR="259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76408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†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Mvevwbqv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Lv‡ji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gy‡L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ivevi‡Wg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¯’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vcb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Kiv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SutonnyMJ" pitchFamily="2" charset="0"/>
                        <a:ea typeface="+mn-ea"/>
                        <a:cs typeface="SutonnyMJ" pitchFamily="2" charset="0"/>
                      </a:endParaRPr>
                    </a:p>
                  </a:txBody>
                  <a:tcPr marL="25928" marR="259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76408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1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bs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IqvW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©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mn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†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cŠimfv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ewa©Z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KiY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SutonnyMJ" pitchFamily="2" charset="0"/>
                        <a:ea typeface="+mn-ea"/>
                        <a:cs typeface="SutonnyMJ" pitchFamily="2" charset="0"/>
                      </a:endParaRPr>
                    </a:p>
                  </a:txBody>
                  <a:tcPr marL="25928" marR="259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76408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bn-IN" sz="1600" b="0" kern="1200" dirty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বাস টার্মিনাল দরকার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25928" marR="259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76408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bn-IN" sz="1600" b="0" kern="1200" dirty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আইন সহায়তাকারী দরকার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25928" marR="259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76408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†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ówWqvg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Gi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mgm¨v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SutonnyMJ" pitchFamily="2" charset="0"/>
                        <a:ea typeface="+mn-ea"/>
                        <a:cs typeface="SutonnyMJ" pitchFamily="2" charset="0"/>
                      </a:endParaRPr>
                    </a:p>
                  </a:txBody>
                  <a:tcPr marL="25928" marR="259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xmlns="" id="{8B246C92-2DD1-4D87-BEB1-FBE61CCF1C77}"/>
              </a:ext>
            </a:extLst>
          </p:cNvPr>
          <p:cNvSpPr txBox="1">
            <a:spLocks/>
          </p:cNvSpPr>
          <p:nvPr/>
        </p:nvSpPr>
        <p:spPr>
          <a:xfrm>
            <a:off x="178214" y="2436586"/>
            <a:ext cx="3360060" cy="132261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পি.আর.এ</a:t>
            </a:r>
            <a:r>
              <a:rPr lang="en-US" sz="3600" b="1" dirty="0">
                <a:solidFill>
                  <a:srgbClr val="002060"/>
                </a:solidFill>
                <a:latin typeface="NikoshBAN" pitchFamily="2" charset="0"/>
                <a:cs typeface="Nikosh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NikoshBAN" pitchFamily="2" charset="0"/>
                <a:cs typeface="Nikosh" panose="02000000000000000000" pitchFamily="2" charset="0"/>
              </a:rPr>
              <a:t>থে</a:t>
            </a:r>
            <a:r>
              <a:rPr lang="as-IN" sz="3600" b="1" dirty="0">
                <a:solidFill>
                  <a:srgbClr val="002060"/>
                </a:solidFill>
                <a:latin typeface="NikoshBAN" pitchFamily="2" charset="0"/>
                <a:cs typeface="Nikosh" panose="02000000000000000000" pitchFamily="2" charset="0"/>
              </a:rPr>
              <a:t>ক</a:t>
            </a:r>
            <a:r>
              <a:rPr lang="en-US" sz="3600" b="1" dirty="0">
                <a:solidFill>
                  <a:srgbClr val="002060"/>
                </a:solidFill>
                <a:latin typeface="NikoshBAN" pitchFamily="2" charset="0"/>
                <a:cs typeface="Nikosh" panose="02000000000000000000" pitchFamily="2" charset="0"/>
              </a:rPr>
              <a:t>ে </a:t>
            </a:r>
            <a:r>
              <a:rPr lang="as-IN" sz="3600" b="1" dirty="0">
                <a:solidFill>
                  <a:srgbClr val="002060"/>
                </a:solidFill>
                <a:latin typeface="NikoshBAN" pitchFamily="2" charset="0"/>
                <a:cs typeface="Nikosh" panose="02000000000000000000" pitchFamily="2" charset="0"/>
              </a:rPr>
              <a:t>প্রাপ্ত প্রধান সমস্যাসমূহ</a:t>
            </a:r>
            <a:endParaRPr lang="en-US" sz="3600" b="1" dirty="0">
              <a:solidFill>
                <a:srgbClr val="00206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84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4A15641-7D6D-4BD9-B844-48CCA23F31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87" y="-4762"/>
            <a:ext cx="5194156" cy="68627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8F3B043-7DCC-4628-AD4B-C7D9AB83B441}"/>
              </a:ext>
            </a:extLst>
          </p:cNvPr>
          <p:cNvSpPr txBox="1"/>
          <p:nvPr/>
        </p:nvSpPr>
        <p:spPr>
          <a:xfrm>
            <a:off x="1067635" y="2392847"/>
            <a:ext cx="356884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সমস্যা বিশ্লেষণ ক্যাটাগরি</a:t>
            </a:r>
          </a:p>
          <a:p>
            <a:endParaRPr lang="bn-IN" sz="2400" b="1" dirty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n-IN" sz="2400" b="1" dirty="0">
                <a:latin typeface="Nikosh" panose="02000000000000000000" pitchFamily="2" charset="0"/>
                <a:cs typeface="Nikosh" panose="02000000000000000000" pitchFamily="2" charset="0"/>
              </a:rPr>
              <a:t>অর্থনীতি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n-IN" sz="2400" b="1" dirty="0">
                <a:latin typeface="Nikosh" panose="02000000000000000000" pitchFamily="2" charset="0"/>
                <a:cs typeface="Nikosh" panose="02000000000000000000" pitchFamily="2" charset="0"/>
              </a:rPr>
              <a:t>যাতায়াত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n-IN" sz="2400" b="1" dirty="0">
                <a:latin typeface="Nikosh" panose="02000000000000000000" pitchFamily="2" charset="0"/>
                <a:cs typeface="Nikosh" panose="02000000000000000000" pitchFamily="2" charset="0"/>
              </a:rPr>
              <a:t>ভৌত অবকাঠামো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n-IN" sz="2400" b="1" dirty="0">
                <a:latin typeface="Nikosh" panose="02000000000000000000" pitchFamily="2" charset="0"/>
                <a:cs typeface="Nikosh" panose="02000000000000000000" pitchFamily="2" charset="0"/>
              </a:rPr>
              <a:t>সামাজিক অবকাঠামো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n-IN" sz="2400" b="1" dirty="0">
                <a:latin typeface="Nikosh" panose="02000000000000000000" pitchFamily="2" charset="0"/>
                <a:cs typeface="Nikosh" panose="02000000000000000000" pitchFamily="2" charset="0"/>
              </a:rPr>
              <a:t>পরিবেশগত বিষয়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n-IN" sz="2400" b="1" dirty="0">
                <a:latin typeface="Nikosh" panose="02000000000000000000" pitchFamily="2" charset="0"/>
                <a:cs typeface="Nikosh" panose="02000000000000000000" pitchFamily="2" charset="0"/>
              </a:rPr>
              <a:t>হাইড্রোলজি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2211C70-3AF4-4BFD-96E9-57A164F5FCE1}"/>
              </a:ext>
            </a:extLst>
          </p:cNvPr>
          <p:cNvSpPr txBox="1"/>
          <p:nvPr/>
        </p:nvSpPr>
        <p:spPr>
          <a:xfrm>
            <a:off x="377371" y="373303"/>
            <a:ext cx="49493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পি.আর.এ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থেকে প্রাপ্ত তথ্য অনুযায়ী ইউনিয়নসমূহের সামগ্রিক চিত্র </a:t>
            </a:r>
            <a:endParaRPr lang="en-US" sz="3600" b="1" dirty="0">
              <a:solidFill>
                <a:srgbClr val="00206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29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5E6F37C-8DCD-410C-9CE0-D33899BBD4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828" y="302186"/>
            <a:ext cx="4107543" cy="30806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5D7EB4-C5A1-4A85-9B30-44C2BDD6BF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826" y="3684014"/>
            <a:ext cx="4107544" cy="30806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3E35421-DF74-402F-9C2F-D3DB9E5F103D}"/>
              </a:ext>
            </a:extLst>
          </p:cNvPr>
          <p:cNvSpPr/>
          <p:nvPr/>
        </p:nvSpPr>
        <p:spPr>
          <a:xfrm>
            <a:off x="333828" y="2308253"/>
            <a:ext cx="6096000" cy="27515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0" algn="just">
              <a:lnSpc>
                <a:spcPct val="120000"/>
              </a:lnSpc>
              <a:buNone/>
            </a:pP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মীরসরাই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উপজেলা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মাস্টার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প্ল্যান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প্রণয়নে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Facebook 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ব্যবহার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করে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বাংলাদেশের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বিভিন্ন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কলেজ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/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বিশ্ববিদ্যালয়ে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অধ্যায়নরত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মীরসরাই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2400" b="1" dirty="0">
                <a:latin typeface="Nikosh" panose="02000000000000000000" pitchFamily="2" charset="0"/>
                <a:cs typeface="Nikosh" panose="02000000000000000000" pitchFamily="2" charset="0"/>
              </a:rPr>
              <a:t>উপজেলার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ছাত্র-ছাত্রীদের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2400" b="1" dirty="0">
                <a:latin typeface="Nikosh" panose="02000000000000000000" pitchFamily="2" charset="0"/>
                <a:cs typeface="Nikosh" panose="02000000000000000000" pitchFamily="2" charset="0"/>
              </a:rPr>
              <a:t>সংগঠন 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USAM</a:t>
            </a:r>
            <a:r>
              <a:rPr lang="bn-IN" sz="2400" b="1" dirty="0">
                <a:latin typeface="Nikosh" panose="02000000000000000000" pitchFamily="2" charset="0"/>
                <a:cs typeface="Nikosh" panose="02000000000000000000" pitchFamily="2" charset="0"/>
              </a:rPr>
              <a:t> কে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(University Students Association of Mirsharai Upazila) 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সম্পৃক্ত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করা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হয়েছে</a:t>
            </a:r>
            <a:r>
              <a:rPr lang="bn-IN" sz="2400" b="1" dirty="0">
                <a:latin typeface="Nikosh" panose="02000000000000000000" pitchFamily="2" charset="0"/>
                <a:cs typeface="Nikosh" panose="02000000000000000000" pitchFamily="2" charset="0"/>
              </a:rPr>
              <a:t>।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এ </a:t>
            </a:r>
            <a:r>
              <a:rPr lang="bn-IN" sz="2400" b="1" dirty="0">
                <a:latin typeface="Nikosh" panose="02000000000000000000" pitchFamily="2" charset="0"/>
                <a:cs typeface="Nikosh" panose="02000000000000000000" pitchFamily="2" charset="0"/>
              </a:rPr>
              <a:t>কার্যক্রম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টি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ইনোভেশন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হিসাবে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অন্তর্ভূক্ত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রয়েছে</a:t>
            </a:r>
            <a:r>
              <a:rPr lang="bn-IN" sz="2400" b="1" dirty="0">
                <a:latin typeface="Nikosh" panose="02000000000000000000" pitchFamily="2" charset="0"/>
                <a:cs typeface="Nikosh" panose="02000000000000000000" pitchFamily="2" charset="0"/>
              </a:rPr>
              <a:t>।</a:t>
            </a:r>
            <a:endParaRPr lang="en-US" sz="2400" b="1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7FEC2FFD-17DB-49A1-B4F4-ABEE19AEAE2B}"/>
              </a:ext>
            </a:extLst>
          </p:cNvPr>
          <p:cNvSpPr txBox="1">
            <a:spLocks/>
          </p:cNvSpPr>
          <p:nvPr/>
        </p:nvSpPr>
        <p:spPr>
          <a:xfrm>
            <a:off x="333828" y="216807"/>
            <a:ext cx="6515100" cy="15262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উন্নয়ন পরিকল্পনায় 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Youth </a:t>
            </a:r>
            <a:r>
              <a:rPr lang="bn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জনগোষ্ঠীকে সম্পৃক্তকরন </a:t>
            </a:r>
            <a:endParaRPr lang="en-US" sz="3600" b="1" dirty="0">
              <a:solidFill>
                <a:srgbClr val="00206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35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79B45FB9-5C5E-48B1-B92C-EE9320E5077F}"/>
              </a:ext>
            </a:extLst>
          </p:cNvPr>
          <p:cNvSpPr txBox="1">
            <a:spLocks/>
          </p:cNvSpPr>
          <p:nvPr/>
        </p:nvSpPr>
        <p:spPr>
          <a:xfrm>
            <a:off x="1865086" y="2857500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স</a:t>
            </a:r>
            <a:r>
              <a:rPr lang="as-IN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ু</a:t>
            </a:r>
            <a:r>
              <a:rPr lang="en-US" sz="6600" b="1" dirty="0" err="1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ইটেবি</a:t>
            </a:r>
            <a:r>
              <a:rPr lang="as-IN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ল</a:t>
            </a:r>
            <a:r>
              <a:rPr lang="en-US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ি</a:t>
            </a:r>
            <a:r>
              <a:rPr lang="as-IN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ট</a:t>
            </a:r>
            <a:r>
              <a:rPr lang="en-US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ি </a:t>
            </a:r>
            <a:r>
              <a:rPr lang="as-IN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ম</a:t>
            </a:r>
            <a:r>
              <a:rPr lang="en-US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্</a:t>
            </a:r>
            <a:r>
              <a:rPr lang="as-IN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য</a:t>
            </a:r>
            <a:r>
              <a:rPr lang="en-US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া</a:t>
            </a:r>
            <a:r>
              <a:rPr lang="as-IN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প</a:t>
            </a:r>
            <a:endParaRPr lang="en-US" sz="6600" b="1" dirty="0">
              <a:solidFill>
                <a:srgbClr val="00B05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68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2202898-97FF-4941-A75D-03CFA24A0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9064" y="99785"/>
            <a:ext cx="5269071" cy="66584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F82C6B5-731A-4B02-B332-2C4766120DD7}"/>
              </a:ext>
            </a:extLst>
          </p:cNvPr>
          <p:cNvSpPr/>
          <p:nvPr/>
        </p:nvSpPr>
        <p:spPr>
          <a:xfrm>
            <a:off x="485999" y="188435"/>
            <a:ext cx="43182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ী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en-US" sz="36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াই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উপজেলার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ভূমি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</a:t>
            </a:r>
            <a:r>
              <a:rPr lang="en-US" sz="36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ুইটেবিলিটি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ম্যাপ</a:t>
            </a:r>
            <a:endParaRPr lang="en-US" sz="3600" b="1" dirty="0">
              <a:solidFill>
                <a:srgbClr val="00206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82C6B5-731A-4B02-B332-2C4766120DD7}"/>
              </a:ext>
            </a:extLst>
          </p:cNvPr>
          <p:cNvSpPr/>
          <p:nvPr/>
        </p:nvSpPr>
        <p:spPr>
          <a:xfrm>
            <a:off x="221708" y="1405508"/>
            <a:ext cx="621381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24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</a:t>
            </a:r>
            <a:r>
              <a:rPr lang="en-US" sz="24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ী</a:t>
            </a:r>
            <a:r>
              <a:rPr lang="as-IN" sz="24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en-US" sz="24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</a:t>
            </a:r>
            <a:r>
              <a:rPr lang="as-IN" sz="24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en-US" sz="24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াই</a:t>
            </a:r>
            <a:r>
              <a:rPr lang="en-US" sz="24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উপজেলার</a:t>
            </a:r>
            <a:r>
              <a:rPr lang="en-US" sz="24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ভূমি</a:t>
            </a:r>
            <a:r>
              <a:rPr lang="en-US" sz="24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as-IN" sz="24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</a:t>
            </a:r>
            <a:r>
              <a:rPr lang="en-US" sz="24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ুইটেবিলিটি</a:t>
            </a:r>
            <a:r>
              <a:rPr lang="en-US" sz="24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ম্যাপ</a:t>
            </a:r>
            <a:r>
              <a:rPr lang="en-US" sz="24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তৈরী</a:t>
            </a:r>
            <a:r>
              <a:rPr lang="en-US" sz="2400" b="1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করার</a:t>
            </a:r>
            <a:r>
              <a:rPr lang="en-US" sz="2400" b="1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ক্ষেত্রে</a:t>
            </a:r>
            <a:r>
              <a:rPr lang="en-US" sz="2400" b="1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যে</a:t>
            </a:r>
            <a:r>
              <a:rPr lang="en-US" sz="2400" b="1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বিষয়গুলো</a:t>
            </a:r>
            <a:r>
              <a:rPr lang="en-US" sz="2400" b="1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দেখা</a:t>
            </a:r>
            <a:r>
              <a:rPr lang="en-US" sz="2400" b="1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হয়েছে</a:t>
            </a:r>
            <a:r>
              <a:rPr lang="en-US" sz="2400" b="1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bn-IN" sz="2400" b="1" dirty="0" smtClean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ইনফ্রাস্টাকচার সুইটেবিলিটি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bn-IN" sz="2400" b="1" dirty="0" smtClean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গ্রাউন্ড ওয়াটার রিচার্জ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bn-IN" sz="2400" b="1" dirty="0" smtClean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ওয়াটার লগিং টেনডেন্সি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bn-IN" sz="2400" b="1" dirty="0" smtClean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রোড একসেসিবিলিটি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bn-IN" sz="2400" b="1" dirty="0" smtClean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গ্রাউন্ড এলিভেশন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bn-IN" sz="2400" b="1" dirty="0" smtClean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কৃষি ক্রপিং প্যাটার্ন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bn-IN" sz="2400" b="1" dirty="0" smtClean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ভূমি ব্যবহার</a:t>
            </a:r>
          </a:p>
          <a:p>
            <a:pPr marL="342900" indent="-342900">
              <a:buFont typeface="Arial" pitchFamily="34" charset="0"/>
              <a:buChar char="•"/>
            </a:pPr>
            <a:endParaRPr lang="bn-IN" sz="2400" b="1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r>
              <a:rPr lang="bn-IN" sz="2400" b="1" dirty="0" smtClean="0">
                <a:latin typeface="Nikosh" panose="02000000000000000000" pitchFamily="2" charset="0"/>
                <a:cs typeface="Nikosh" panose="02000000000000000000" pitchFamily="2" charset="0"/>
              </a:rPr>
              <a:t>উপরুক্ত উপাদানগুলোর সর্বোচ্চ ও সর্বনিম্ন মানের উপর ভিত্তি করে সুইটেবিলিটির জন্য রেঞ্জ ঠিক করা হয়েছে ১-৯। </a:t>
            </a:r>
            <a:r>
              <a:rPr lang="bn-IN" sz="2400" b="1" dirty="0">
                <a:latin typeface="Nikosh" panose="02000000000000000000" pitchFamily="2" charset="0"/>
                <a:cs typeface="Nikosh" panose="02000000000000000000" pitchFamily="2" charset="0"/>
              </a:rPr>
              <a:t>এখানে ম্যাপের লাল </a:t>
            </a:r>
            <a:r>
              <a:rPr lang="bn-IN" sz="2400" b="1" dirty="0" smtClean="0">
                <a:latin typeface="Nikosh" panose="02000000000000000000" pitchFamily="2" charset="0"/>
                <a:cs typeface="Nikosh" panose="02000000000000000000" pitchFamily="2" charset="0"/>
              </a:rPr>
              <a:t>এলাকাগুলো হচ্ছে কম সুইটেবল </a:t>
            </a:r>
            <a:r>
              <a:rPr lang="bn-IN" sz="2400" b="1" dirty="0">
                <a:latin typeface="Nikosh" panose="02000000000000000000" pitchFamily="2" charset="0"/>
                <a:cs typeface="Nikosh" panose="02000000000000000000" pitchFamily="2" charset="0"/>
              </a:rPr>
              <a:t>এলাকা </a:t>
            </a:r>
            <a:r>
              <a:rPr lang="bn-IN" sz="2400" b="1" dirty="0" smtClean="0">
                <a:latin typeface="Nikosh" panose="02000000000000000000" pitchFamily="2" charset="0"/>
                <a:cs typeface="Nikosh" panose="02000000000000000000" pitchFamily="2" charset="0"/>
              </a:rPr>
              <a:t>এবং </a:t>
            </a:r>
            <a:r>
              <a:rPr lang="bn-IN" sz="2400" b="1" dirty="0">
                <a:latin typeface="Nikosh" panose="02000000000000000000" pitchFamily="2" charset="0"/>
                <a:cs typeface="Nikosh" panose="02000000000000000000" pitchFamily="2" charset="0"/>
              </a:rPr>
              <a:t>ম্যাপের সবুজ </a:t>
            </a:r>
            <a:r>
              <a:rPr lang="bn-IN" sz="2400" b="1" dirty="0" smtClean="0">
                <a:latin typeface="Nikosh" panose="02000000000000000000" pitchFamily="2" charset="0"/>
                <a:cs typeface="Nikosh" panose="02000000000000000000" pitchFamily="2" charset="0"/>
              </a:rPr>
              <a:t>এলাকাগুলো হচ্ছে সবচেয়ে বেশি </a:t>
            </a:r>
            <a:r>
              <a:rPr lang="bn-IN" sz="2400" b="1" dirty="0">
                <a:latin typeface="Nikosh" panose="02000000000000000000" pitchFamily="2" charset="0"/>
                <a:cs typeface="Nikosh" panose="02000000000000000000" pitchFamily="2" charset="0"/>
              </a:rPr>
              <a:t>সুইটেবল </a:t>
            </a:r>
            <a:r>
              <a:rPr lang="bn-IN" sz="2400" b="1" dirty="0" smtClean="0">
                <a:latin typeface="Nikosh" panose="02000000000000000000" pitchFamily="2" charset="0"/>
                <a:cs typeface="Nikosh" panose="02000000000000000000" pitchFamily="2" charset="0"/>
              </a:rPr>
              <a:t>এলাকা।  </a:t>
            </a:r>
            <a:endParaRPr lang="en-US" sz="2400" b="1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71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79B45FB9-5C5E-48B1-B92C-EE9320E5077F}"/>
              </a:ext>
            </a:extLst>
          </p:cNvPr>
          <p:cNvSpPr txBox="1">
            <a:spLocks/>
          </p:cNvSpPr>
          <p:nvPr/>
        </p:nvSpPr>
        <p:spPr>
          <a:xfrm>
            <a:off x="1531258" y="2857500"/>
            <a:ext cx="8890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s-IN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ড</a:t>
            </a:r>
            <a:r>
              <a:rPr lang="en-US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্</a:t>
            </a:r>
            <a:r>
              <a:rPr lang="as-IN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র</a:t>
            </a:r>
            <a:r>
              <a:rPr lang="en-US" sz="6600" b="1" dirty="0" err="1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াফট</a:t>
            </a:r>
            <a:r>
              <a:rPr lang="en-US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 স</a:t>
            </a:r>
            <a:r>
              <a:rPr lang="as-IN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্</a:t>
            </a:r>
            <a:r>
              <a:rPr lang="en-US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ট</a:t>
            </a:r>
            <a:r>
              <a:rPr lang="as-IN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্</a:t>
            </a:r>
            <a:r>
              <a:rPr lang="en-US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র</a:t>
            </a:r>
            <a:r>
              <a:rPr lang="as-IN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া</a:t>
            </a:r>
            <a:r>
              <a:rPr lang="en-US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ক</a:t>
            </a:r>
            <a:r>
              <a:rPr lang="as-IN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চ</a:t>
            </a:r>
            <a:r>
              <a:rPr lang="en-US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া</a:t>
            </a:r>
            <a:r>
              <a:rPr lang="as-IN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র</a:t>
            </a:r>
            <a:r>
              <a:rPr lang="en-US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as-IN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প</a:t>
            </a:r>
            <a:r>
              <a:rPr lang="en-US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্</a:t>
            </a:r>
            <a:r>
              <a:rPr lang="as-IN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ল</a:t>
            </a:r>
            <a:r>
              <a:rPr lang="en-US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্</a:t>
            </a:r>
            <a:r>
              <a:rPr lang="as-IN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য</a:t>
            </a:r>
            <a:r>
              <a:rPr lang="en-US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া</a:t>
            </a:r>
            <a:r>
              <a:rPr lang="as-IN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ন</a:t>
            </a:r>
            <a:r>
              <a:rPr lang="en-US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as-IN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প</a:t>
            </a:r>
            <a:r>
              <a:rPr lang="en-US" sz="6600" b="1" dirty="0" err="1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্রিপারেশন</a:t>
            </a:r>
            <a:endParaRPr lang="en-US" sz="6600" b="1" dirty="0">
              <a:solidFill>
                <a:srgbClr val="00B05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24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738745"/>
              </p:ext>
            </p:extLst>
          </p:nvPr>
        </p:nvGraphicFramePr>
        <p:xfrm>
          <a:off x="2098675" y="1510241"/>
          <a:ext cx="8127999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7050"/>
                <a:gridCol w="3621616"/>
                <a:gridCol w="270933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bn-IN" sz="2400" dirty="0" smtClean="0">
                          <a:latin typeface="Nikosh" pitchFamily="2" charset="0"/>
                          <a:cs typeface="Nikosh" pitchFamily="2" charset="0"/>
                        </a:rPr>
                        <a:t>বছর</a:t>
                      </a:r>
                      <a:endParaRPr lang="en-US" sz="2400" dirty="0"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s-IN" sz="2400" dirty="0" smtClean="0">
                          <a:latin typeface="Nikosh" pitchFamily="2" charset="0"/>
                          <a:cs typeface="Nikosh" pitchFamily="2" charset="0"/>
                        </a:rPr>
                        <a:t>জনসংখ্যার প্রোজেকশন</a:t>
                      </a:r>
                      <a:r>
                        <a:rPr lang="bn-IN" sz="2400" dirty="0" smtClean="0">
                          <a:latin typeface="Nikosh" pitchFamily="2" charset="0"/>
                          <a:cs typeface="Nikosh" pitchFamily="2" charset="0"/>
                        </a:rPr>
                        <a:t>ঃ </a:t>
                      </a:r>
                    </a:p>
                    <a:p>
                      <a:pPr algn="ctr"/>
                      <a:r>
                        <a:rPr lang="bn-IN" sz="2400" dirty="0" smtClean="0">
                          <a:latin typeface="Nikosh" pitchFamily="2" charset="0"/>
                          <a:cs typeface="Nikosh" pitchFamily="2" charset="0"/>
                        </a:rPr>
                        <a:t>লিনিয়ার মেথড</a:t>
                      </a:r>
                      <a:r>
                        <a:rPr lang="bn-IN" sz="2400" baseline="0" dirty="0" smtClean="0">
                          <a:latin typeface="Nikosh" pitchFamily="2" charset="0"/>
                          <a:cs typeface="Nikosh" pitchFamily="2" charset="0"/>
                        </a:rPr>
                        <a:t> ( গ্রোথ রেট- ০.০১) </a:t>
                      </a:r>
                      <a:endParaRPr lang="en-US" sz="2400" dirty="0"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s-IN" sz="2400" dirty="0" smtClean="0">
                          <a:latin typeface="Nikosh" pitchFamily="2" charset="0"/>
                          <a:cs typeface="Nikosh" pitchFamily="2" charset="0"/>
                        </a:rPr>
                        <a:t>জনসংখ্যার প্রোজেকশন</a:t>
                      </a:r>
                      <a:r>
                        <a:rPr lang="bn-IN" sz="2400" dirty="0" smtClean="0">
                          <a:latin typeface="Nikosh" pitchFamily="2" charset="0"/>
                          <a:cs typeface="Nikosh" pitchFamily="2" charset="0"/>
                        </a:rPr>
                        <a:t>ঃ </a:t>
                      </a:r>
                    </a:p>
                    <a:p>
                      <a:pPr algn="ctr"/>
                      <a:r>
                        <a:rPr lang="bn-IN" sz="2400" dirty="0" smtClean="0">
                          <a:latin typeface="Nikosh" pitchFamily="2" charset="0"/>
                          <a:cs typeface="Nikosh" pitchFamily="2" charset="0"/>
                        </a:rPr>
                        <a:t>কোহোর্ট মেথড</a:t>
                      </a:r>
                      <a:r>
                        <a:rPr lang="bn-IN" sz="2400" baseline="0" dirty="0" smtClean="0">
                          <a:latin typeface="Nikosh" pitchFamily="2" charset="0"/>
                          <a:cs typeface="Nikosh" pitchFamily="2" charset="0"/>
                        </a:rPr>
                        <a:t> </a:t>
                      </a:r>
                      <a:endParaRPr lang="en-US" sz="2400" dirty="0"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bn-IN" sz="2000" dirty="0" smtClean="0">
                          <a:latin typeface="Nikosh" pitchFamily="2" charset="0"/>
                          <a:cs typeface="Nikosh" pitchFamily="2" charset="0"/>
                        </a:rPr>
                        <a:t>২০১১</a:t>
                      </a:r>
                      <a:endParaRPr lang="en-US" sz="2000" dirty="0"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000" dirty="0" smtClean="0">
                          <a:latin typeface="Nikosh" pitchFamily="2" charset="0"/>
                          <a:cs typeface="Nikosh" pitchFamily="2" charset="0"/>
                        </a:rPr>
                        <a:t>৩,৭০,৮৯৬</a:t>
                      </a:r>
                      <a:endParaRPr lang="en-US" sz="2000" dirty="0"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2000" dirty="0" smtClean="0">
                          <a:latin typeface="Nikosh" pitchFamily="2" charset="0"/>
                          <a:cs typeface="Nikosh" pitchFamily="2" charset="0"/>
                        </a:rPr>
                        <a:t>৩,৭০,৮৯৬</a:t>
                      </a:r>
                      <a:endParaRPr lang="en-US" sz="2000" dirty="0" smtClean="0"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bn-IN" sz="2000" dirty="0" smtClean="0">
                          <a:latin typeface="Nikosh" pitchFamily="2" charset="0"/>
                          <a:cs typeface="Nikosh" pitchFamily="2" charset="0"/>
                        </a:rPr>
                        <a:t>২০১৬</a:t>
                      </a:r>
                      <a:endParaRPr lang="en-US" sz="2000" dirty="0"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000" dirty="0" smtClean="0">
                          <a:latin typeface="Nikosh" pitchFamily="2" charset="0"/>
                          <a:cs typeface="Nikosh" pitchFamily="2" charset="0"/>
                        </a:rPr>
                        <a:t>৪,১৯,০৫৪</a:t>
                      </a:r>
                      <a:endParaRPr lang="en-US" sz="2000" dirty="0"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000" dirty="0" smtClean="0">
                          <a:latin typeface="Nikosh" pitchFamily="2" charset="0"/>
                          <a:cs typeface="Nikosh" pitchFamily="2" charset="0"/>
                        </a:rPr>
                        <a:t>৪,৪৭,৪৩০</a:t>
                      </a:r>
                      <a:endParaRPr lang="en-US" sz="2000" dirty="0"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bn-IN" sz="2000" dirty="0" smtClean="0">
                          <a:latin typeface="Nikosh" pitchFamily="2" charset="0"/>
                          <a:cs typeface="Nikosh" pitchFamily="2" charset="0"/>
                        </a:rPr>
                        <a:t>২০২১</a:t>
                      </a:r>
                      <a:endParaRPr lang="en-US" sz="2000" dirty="0"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000" dirty="0" smtClean="0">
                          <a:latin typeface="Nikosh" pitchFamily="2" charset="0"/>
                          <a:cs typeface="Nikosh" pitchFamily="2" charset="0"/>
                        </a:rPr>
                        <a:t>৪,৪০,৪২৯</a:t>
                      </a:r>
                      <a:endParaRPr lang="en-US" sz="2000" dirty="0"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000" dirty="0" smtClean="0">
                          <a:latin typeface="Nikosh" pitchFamily="2" charset="0"/>
                          <a:cs typeface="Nikosh" pitchFamily="2" charset="0"/>
                        </a:rPr>
                        <a:t>৫,০৯,৭৯৬</a:t>
                      </a:r>
                      <a:endParaRPr lang="en-US" sz="2000" dirty="0"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bn-IN" sz="2000" dirty="0" smtClean="0">
                          <a:latin typeface="Nikosh" pitchFamily="2" charset="0"/>
                          <a:cs typeface="Nikosh" pitchFamily="2" charset="0"/>
                        </a:rPr>
                        <a:t>২০২৬</a:t>
                      </a:r>
                      <a:endParaRPr lang="en-US" sz="2000" dirty="0"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000" dirty="0" smtClean="0">
                          <a:latin typeface="Nikosh" pitchFamily="2" charset="0"/>
                          <a:cs typeface="Nikosh" pitchFamily="2" charset="0"/>
                        </a:rPr>
                        <a:t>৪,৬২,৮৯৫</a:t>
                      </a:r>
                      <a:endParaRPr lang="en-US" sz="2000" dirty="0"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000" dirty="0" smtClean="0">
                          <a:latin typeface="Nikosh" pitchFamily="2" charset="0"/>
                          <a:cs typeface="Nikosh" pitchFamily="2" charset="0"/>
                        </a:rPr>
                        <a:t>৫,৭২,১৬২</a:t>
                      </a:r>
                      <a:endParaRPr lang="en-US" sz="2000" dirty="0"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bn-IN" sz="2000" dirty="0" smtClean="0">
                          <a:latin typeface="Nikosh" pitchFamily="2" charset="0"/>
                          <a:cs typeface="Nikosh" pitchFamily="2" charset="0"/>
                        </a:rPr>
                        <a:t>২০৩১</a:t>
                      </a:r>
                      <a:endParaRPr lang="en-US" sz="2000" dirty="0"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000" dirty="0" smtClean="0">
                          <a:latin typeface="Nikosh" pitchFamily="2" charset="0"/>
                          <a:cs typeface="Nikosh" pitchFamily="2" charset="0"/>
                        </a:rPr>
                        <a:t>৪,৮৬,৫০৭</a:t>
                      </a:r>
                      <a:endParaRPr lang="en-US" sz="2000" dirty="0"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000" dirty="0" smtClean="0">
                          <a:latin typeface="Nikosh" pitchFamily="2" charset="0"/>
                          <a:cs typeface="Nikosh" pitchFamily="2" charset="0"/>
                        </a:rPr>
                        <a:t>৬,৩৪,৫২৮</a:t>
                      </a:r>
                      <a:endParaRPr lang="en-US" sz="2000" dirty="0"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bn-IN" sz="2000" b="1" dirty="0" smtClean="0">
                          <a:solidFill>
                            <a:srgbClr val="C00000"/>
                          </a:solidFill>
                          <a:latin typeface="Nikosh" pitchFamily="2" charset="0"/>
                          <a:cs typeface="Nikosh" pitchFamily="2" charset="0"/>
                        </a:rPr>
                        <a:t>২০৩৬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000" b="1" dirty="0" smtClean="0">
                          <a:solidFill>
                            <a:srgbClr val="C00000"/>
                          </a:solidFill>
                          <a:latin typeface="Nikosh" pitchFamily="2" charset="0"/>
                          <a:cs typeface="Nikosh" pitchFamily="2" charset="0"/>
                        </a:rPr>
                        <a:t>৫,১১,৩২৩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000" b="1" dirty="0" smtClean="0">
                          <a:solidFill>
                            <a:srgbClr val="C00000"/>
                          </a:solidFill>
                          <a:latin typeface="Nikosh" pitchFamily="2" charset="0"/>
                          <a:cs typeface="Nikosh" pitchFamily="2" charset="0"/>
                        </a:rPr>
                        <a:t>৬,৯৬,৮৯৪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bn-IN" sz="2000" b="1" dirty="0" smtClean="0">
                          <a:solidFill>
                            <a:srgbClr val="C00000"/>
                          </a:solidFill>
                          <a:latin typeface="Nikosh" pitchFamily="2" charset="0"/>
                          <a:cs typeface="Nikosh" pitchFamily="2" charset="0"/>
                        </a:rPr>
                        <a:t>বেজা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000" b="1" dirty="0" smtClean="0">
                          <a:solidFill>
                            <a:srgbClr val="C00000"/>
                          </a:solidFill>
                          <a:latin typeface="Nikosh" pitchFamily="2" charset="0"/>
                          <a:cs typeface="Nikosh" pitchFamily="2" charset="0"/>
                        </a:rPr>
                        <a:t>২৫</a:t>
                      </a: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Nikosh" pitchFamily="2" charset="0"/>
                          <a:cs typeface="Nikosh" pitchFamily="2" charset="0"/>
                        </a:rPr>
                        <a:t>,</a:t>
                      </a:r>
                      <a:r>
                        <a:rPr lang="bn-IN" sz="2000" b="1" dirty="0" smtClean="0">
                          <a:solidFill>
                            <a:srgbClr val="C00000"/>
                          </a:solidFill>
                          <a:latin typeface="Nikosh" pitchFamily="2" charset="0"/>
                          <a:cs typeface="Nikosh" pitchFamily="2" charset="0"/>
                        </a:rPr>
                        <a:t>০০,০০০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000" b="1" dirty="0" smtClean="0">
                          <a:solidFill>
                            <a:srgbClr val="C00000"/>
                          </a:solidFill>
                          <a:latin typeface="Nikosh" pitchFamily="2" charset="0"/>
                          <a:cs typeface="Nikosh" pitchFamily="2" charset="0"/>
                        </a:rPr>
                        <a:t>২৫</a:t>
                      </a: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Nikosh" pitchFamily="2" charset="0"/>
                          <a:cs typeface="Nikosh" pitchFamily="2" charset="0"/>
                        </a:rPr>
                        <a:t>,</a:t>
                      </a:r>
                      <a:r>
                        <a:rPr lang="bn-IN" sz="2000" b="1" dirty="0" smtClean="0">
                          <a:solidFill>
                            <a:srgbClr val="C00000"/>
                          </a:solidFill>
                          <a:latin typeface="Nikosh" pitchFamily="2" charset="0"/>
                          <a:cs typeface="Nikosh" pitchFamily="2" charset="0"/>
                        </a:rPr>
                        <a:t>০০,০০০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799486" y="386677"/>
            <a:ext cx="6383479" cy="675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defRPr/>
            </a:pPr>
            <a:r>
              <a:rPr lang="en-US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ম</a:t>
            </a:r>
            <a:r>
              <a:rPr lang="as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ী</a:t>
            </a:r>
            <a:r>
              <a:rPr lang="en-US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র</a:t>
            </a:r>
            <a:r>
              <a:rPr lang="as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স</a:t>
            </a:r>
            <a:r>
              <a:rPr lang="en-US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র</a:t>
            </a:r>
            <a:r>
              <a:rPr lang="as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া</a:t>
            </a:r>
            <a:r>
              <a:rPr lang="en-US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ই </a:t>
            </a:r>
            <a:r>
              <a:rPr lang="as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উ</a:t>
            </a:r>
            <a:r>
              <a:rPr lang="en-US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প</a:t>
            </a:r>
            <a:r>
              <a:rPr lang="as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জ</a:t>
            </a:r>
            <a:r>
              <a:rPr lang="en-US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ে</a:t>
            </a:r>
            <a:r>
              <a:rPr lang="as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ল</a:t>
            </a:r>
            <a:r>
              <a:rPr lang="en-US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া</a:t>
            </a:r>
            <a:r>
              <a:rPr lang="as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র</a:t>
            </a:r>
            <a:r>
              <a:rPr lang="en-US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as-IN" sz="3600" b="1" dirty="0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জ</a:t>
            </a:r>
            <a:r>
              <a:rPr lang="en-US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ন</a:t>
            </a:r>
            <a:r>
              <a:rPr lang="as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স</a:t>
            </a:r>
            <a:r>
              <a:rPr lang="en-US" sz="3600" b="1" dirty="0" err="1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ংখ্যার</a:t>
            </a:r>
            <a:r>
              <a:rPr lang="en-US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 প</a:t>
            </a:r>
            <a:r>
              <a:rPr lang="as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্</a:t>
            </a:r>
            <a:r>
              <a:rPr lang="en-US" sz="3600" b="1" dirty="0" err="1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রোজেকশন</a:t>
            </a:r>
            <a:endParaRPr lang="en-US" sz="3600" b="1" dirty="0">
              <a:solidFill>
                <a:srgbClr val="002060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2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1BC64B7-1BDC-4B7E-9CC1-4CEF38D3C5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206" y="83625"/>
            <a:ext cx="4707194" cy="6633319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B401B5EB-25B7-4764-BDE5-8B77D359CD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762481"/>
              </p:ext>
            </p:extLst>
          </p:nvPr>
        </p:nvGraphicFramePr>
        <p:xfrm>
          <a:off x="547213" y="799744"/>
          <a:ext cx="4924439" cy="216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05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969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0698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C0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ভূমির  ধরণ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rgbClr val="C0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আয়তন</a:t>
                      </a:r>
                      <a:r>
                        <a:rPr lang="en-US" sz="2200" b="1" baseline="0" dirty="0">
                          <a:solidFill>
                            <a:srgbClr val="C0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(</a:t>
                      </a:r>
                      <a:r>
                        <a:rPr lang="en-US" sz="2200" b="1" baseline="0" dirty="0" err="1">
                          <a:solidFill>
                            <a:srgbClr val="C0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বর্গ</a:t>
                      </a:r>
                      <a:r>
                        <a:rPr lang="en-US" sz="2200" b="1" baseline="0" dirty="0">
                          <a:solidFill>
                            <a:srgbClr val="C0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200" b="1" baseline="0" dirty="0" err="1">
                          <a:solidFill>
                            <a:srgbClr val="C0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কি.মি</a:t>
                      </a:r>
                      <a:r>
                        <a:rPr lang="en-US" sz="2200" b="1" baseline="0" dirty="0">
                          <a:solidFill>
                            <a:srgbClr val="C0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.)</a:t>
                      </a:r>
                      <a:endParaRPr lang="en-US" sz="2200" b="1" dirty="0">
                        <a:solidFill>
                          <a:srgbClr val="C0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C0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শতকরা (%)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455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পাহাড়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১৩০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২৫.৫০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455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সমতল  ভূমি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৩২২.৭২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৬৩.৩০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455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সাগর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৫৭.০৮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১১.২০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455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মোট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৫০৯.৮০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১০০.০০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09655459-90EC-492F-800A-D8451E96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136BD607-7A0F-449A-8477-66CC94FCDEF5}" type="slidenum">
              <a:rPr lang="en-US" sz="1600" smtClean="0">
                <a:latin typeface="NikoshBAN" pitchFamily="2" charset="0"/>
                <a:cs typeface="NikoshBAN" pitchFamily="2" charset="0"/>
              </a:rPr>
              <a:pPr/>
              <a:t>5</a:t>
            </a:fld>
            <a:endParaRPr lang="en-US" sz="1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854C6DE-FBA7-48D5-B367-69D1F984B7FE}"/>
              </a:ext>
            </a:extLst>
          </p:cNvPr>
          <p:cNvSpPr txBox="1"/>
          <p:nvPr/>
        </p:nvSpPr>
        <p:spPr>
          <a:xfrm>
            <a:off x="1329813" y="87178"/>
            <a:ext cx="5341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প্রকল্প</a:t>
            </a:r>
            <a:r>
              <a:rPr lang="en-US" sz="40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এলাকার</a:t>
            </a:r>
            <a:r>
              <a:rPr lang="en-US" sz="40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বর্তমান</a:t>
            </a:r>
            <a:r>
              <a:rPr lang="en-US" sz="40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চ্যালেঞ্জ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27F14F5-4FBC-4B18-99CD-437FDDBB32C7}"/>
              </a:ext>
            </a:extLst>
          </p:cNvPr>
          <p:cNvSpPr txBox="1"/>
          <p:nvPr/>
        </p:nvSpPr>
        <p:spPr>
          <a:xfrm>
            <a:off x="508259" y="2944103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Nikosh" panose="02000000000000000000" pitchFamily="2" charset="0"/>
                <a:cs typeface="Nikosh" panose="02000000000000000000" pitchFamily="2" charset="0"/>
              </a:rPr>
              <a:t>সূত্র</a:t>
            </a:r>
            <a:r>
              <a:rPr lang="en-US" dirty="0">
                <a:latin typeface="Nikosh" panose="02000000000000000000" pitchFamily="2" charset="0"/>
                <a:cs typeface="Nikosh" panose="02000000000000000000" pitchFamily="2" charset="0"/>
              </a:rPr>
              <a:t> : </a:t>
            </a:r>
            <a:r>
              <a:rPr lang="en-US" dirty="0" err="1">
                <a:latin typeface="Nikosh" panose="02000000000000000000" pitchFamily="2" charset="0"/>
                <a:cs typeface="Nikosh" panose="02000000000000000000" pitchFamily="2" charset="0"/>
              </a:rPr>
              <a:t>জিআইএস</a:t>
            </a:r>
            <a:r>
              <a:rPr lang="en-US" dirty="0">
                <a:latin typeface="Nikosh" panose="02000000000000000000" pitchFamily="2" charset="0"/>
                <a:cs typeface="Nikosh" panose="02000000000000000000" pitchFamily="2" charset="0"/>
              </a:rPr>
              <a:t>  </a:t>
            </a:r>
            <a:r>
              <a:rPr lang="en-US" dirty="0" err="1">
                <a:latin typeface="Nikosh" panose="02000000000000000000" pitchFamily="2" charset="0"/>
                <a:cs typeface="Nikosh" panose="02000000000000000000" pitchFamily="2" charset="0"/>
              </a:rPr>
              <a:t>ডাটাবেজ</a:t>
            </a:r>
            <a:r>
              <a:rPr lang="en-US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0CD65D63-24C3-4AC6-B32D-4CE1879D05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624263"/>
              </p:ext>
            </p:extLst>
          </p:nvPr>
        </p:nvGraphicFramePr>
        <p:xfrm>
          <a:off x="547212" y="4274383"/>
          <a:ext cx="4924440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22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622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974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জমির বিবরণ </a:t>
                      </a:r>
                      <a:endParaRPr lang="en-US" sz="2200" dirty="0">
                        <a:solidFill>
                          <a:srgbClr val="C0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পরিমাণ</a:t>
                      </a:r>
                      <a:r>
                        <a:rPr lang="en-US" sz="2200" baseline="0" dirty="0"/>
                        <a:t> (%)</a:t>
                      </a:r>
                      <a:endParaRPr lang="en-US" sz="2200" b="1" dirty="0">
                        <a:solidFill>
                          <a:srgbClr val="C0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976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এক</a:t>
                      </a:r>
                      <a:r>
                        <a:rPr lang="en-US" sz="2200" baseline="0" dirty="0"/>
                        <a:t> </a:t>
                      </a:r>
                      <a:r>
                        <a:rPr lang="en-US" sz="2200" baseline="0" dirty="0" err="1"/>
                        <a:t>ফসলী</a:t>
                      </a:r>
                      <a:r>
                        <a:rPr lang="en-US" sz="2200" baseline="0" dirty="0"/>
                        <a:t> জমি</a:t>
                      </a:r>
                      <a:endParaRPr lang="en-US" sz="2200" dirty="0">
                        <a:solidFill>
                          <a:schemeClr val="tx1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৩৮.৯১</a:t>
                      </a:r>
                      <a:endParaRPr lang="en-US" sz="2200" dirty="0">
                        <a:solidFill>
                          <a:schemeClr val="tx1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976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দু্</a:t>
                      </a:r>
                      <a:r>
                        <a:rPr lang="de-DE" sz="2200" dirty="0"/>
                        <a:t>ই ফসলী জমি</a:t>
                      </a:r>
                      <a:endParaRPr lang="en-US" sz="2200" dirty="0">
                        <a:solidFill>
                          <a:schemeClr val="tx1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৪২.৪৬</a:t>
                      </a:r>
                      <a:endParaRPr lang="en-US" sz="2200" dirty="0">
                        <a:solidFill>
                          <a:schemeClr val="tx1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976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তিন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ফসলী</a:t>
                      </a:r>
                      <a:r>
                        <a:rPr lang="en-US" sz="2200" dirty="0"/>
                        <a:t> জমি</a:t>
                      </a:r>
                      <a:endParaRPr lang="en-US" sz="2200" dirty="0">
                        <a:solidFill>
                          <a:schemeClr val="tx1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১৮.৩৬</a:t>
                      </a:r>
                      <a:endParaRPr lang="en-US" sz="2200" dirty="0">
                        <a:solidFill>
                          <a:schemeClr val="tx1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9764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মোট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১০০.০০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31CEA44-7FA4-4A85-A257-0FEAE33C3F76}"/>
              </a:ext>
            </a:extLst>
          </p:cNvPr>
          <p:cNvSpPr/>
          <p:nvPr/>
        </p:nvSpPr>
        <p:spPr>
          <a:xfrm>
            <a:off x="508259" y="3444532"/>
            <a:ext cx="12650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জমির</a:t>
            </a:r>
            <a:r>
              <a:rPr lang="en-US" sz="24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ধরণ</a:t>
            </a:r>
            <a:r>
              <a:rPr lang="en-US" sz="24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029817F-55D8-4811-892A-EADF952CC499}"/>
              </a:ext>
            </a:extLst>
          </p:cNvPr>
          <p:cNvSpPr/>
          <p:nvPr/>
        </p:nvSpPr>
        <p:spPr>
          <a:xfrm>
            <a:off x="508259" y="3894177"/>
            <a:ext cx="3140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latin typeface="Nikosh" panose="02000000000000000000" pitchFamily="2" charset="0"/>
                <a:cs typeface="Nikosh" panose="02000000000000000000" pitchFamily="2" charset="0"/>
              </a:rPr>
              <a:t>চাষযোগ্য</a:t>
            </a:r>
            <a:r>
              <a:rPr lang="en-US" sz="20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000" dirty="0" err="1">
                <a:latin typeface="Nikosh" panose="02000000000000000000" pitchFamily="2" charset="0"/>
                <a:cs typeface="Nikosh" panose="02000000000000000000" pitchFamily="2" charset="0"/>
              </a:rPr>
              <a:t>জমির</a:t>
            </a:r>
            <a:r>
              <a:rPr lang="en-US" sz="20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000" dirty="0" err="1">
                <a:latin typeface="Nikosh" panose="02000000000000000000" pitchFamily="2" charset="0"/>
                <a:cs typeface="Nikosh" panose="02000000000000000000" pitchFamily="2" charset="0"/>
              </a:rPr>
              <a:t>পরিমাণ</a:t>
            </a:r>
            <a:r>
              <a:rPr lang="en-US" sz="2000" dirty="0">
                <a:latin typeface="Nikosh" panose="02000000000000000000" pitchFamily="2" charset="0"/>
                <a:cs typeface="Nikosh" panose="02000000000000000000" pitchFamily="2" charset="0"/>
              </a:rPr>
              <a:t> ২২৮৯৬ </a:t>
            </a:r>
            <a:r>
              <a:rPr lang="en-US" sz="2000" dirty="0" err="1">
                <a:latin typeface="Nikosh" panose="02000000000000000000" pitchFamily="2" charset="0"/>
                <a:cs typeface="Nikosh" panose="02000000000000000000" pitchFamily="2" charset="0"/>
              </a:rPr>
              <a:t>হেক্টর</a:t>
            </a:r>
            <a:r>
              <a:rPr lang="en-US" sz="2000" dirty="0">
                <a:latin typeface="Nikosh" panose="02000000000000000000" pitchFamily="2" charset="0"/>
                <a:cs typeface="Nikosh" panose="02000000000000000000" pitchFamily="2" charset="0"/>
              </a:rPr>
              <a:t>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455E884-C19A-4ACB-B5E2-D99C712D670C}"/>
              </a:ext>
            </a:extLst>
          </p:cNvPr>
          <p:cNvSpPr txBox="1"/>
          <p:nvPr/>
        </p:nvSpPr>
        <p:spPr>
          <a:xfrm>
            <a:off x="508259" y="638329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Nikosh" panose="02000000000000000000" pitchFamily="2" charset="0"/>
                <a:cs typeface="Nikosh" panose="02000000000000000000" pitchFamily="2" charset="0"/>
              </a:rPr>
              <a:t>সূত্র</a:t>
            </a:r>
            <a:r>
              <a:rPr lang="en-US" dirty="0">
                <a:latin typeface="Nikosh" panose="02000000000000000000" pitchFamily="2" charset="0"/>
                <a:cs typeface="Nikosh" panose="02000000000000000000" pitchFamily="2" charset="0"/>
              </a:rPr>
              <a:t> : </a:t>
            </a:r>
            <a:r>
              <a:rPr lang="en-US" dirty="0" err="1">
                <a:latin typeface="Nikosh" panose="02000000000000000000" pitchFamily="2" charset="0"/>
                <a:cs typeface="Nikosh" panose="02000000000000000000" pitchFamily="2" charset="0"/>
              </a:rPr>
              <a:t>বাংলাপিডিয়া</a:t>
            </a:r>
            <a:r>
              <a:rPr lang="en-US" dirty="0">
                <a:latin typeface="Nikosh" panose="02000000000000000000" pitchFamily="2" charset="0"/>
                <a:cs typeface="Nikosh" panose="02000000000000000000" pitchFamily="2" charset="0"/>
              </a:rPr>
              <a:t>, ২০১২</a:t>
            </a:r>
          </a:p>
        </p:txBody>
      </p:sp>
    </p:spTree>
    <p:extLst>
      <p:ext uri="{BB962C8B-B14F-4D97-AF65-F5344CB8AC3E}">
        <p14:creationId xmlns:p14="http://schemas.microsoft.com/office/powerpoint/2010/main" val="318771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F7A98D2-2643-427F-B9F0-D1A088058CDA}"/>
              </a:ext>
            </a:extLst>
          </p:cNvPr>
          <p:cNvSpPr/>
          <p:nvPr/>
        </p:nvSpPr>
        <p:spPr>
          <a:xfrm>
            <a:off x="622300" y="962019"/>
            <a:ext cx="1086196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n-BD" sz="2400" b="1" dirty="0">
                <a:latin typeface="Nikosh" pitchFamily="2" charset="0"/>
                <a:cs typeface="Nikosh" pitchFamily="2" charset="0"/>
              </a:rPr>
              <a:t>অর্থনৈতিক এলাকা প্রতিষ্ঠিত হলে আগামী ২০ বছরে মীরসরাই উপজেলায় </a:t>
            </a:r>
            <a:r>
              <a:rPr lang="en-US" sz="2400" b="1" dirty="0" smtClean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৩২</a:t>
            </a:r>
            <a:r>
              <a:rPr lang="bn-BD" sz="2400" b="1" dirty="0" smtClean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,০০,০০০ (</a:t>
            </a:r>
            <a:r>
              <a:rPr lang="en-US" sz="2400" b="1" dirty="0" err="1" smtClean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বত্রিশ</a:t>
            </a:r>
            <a:r>
              <a:rPr lang="bn-BD" sz="2400" b="1" dirty="0" smtClean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bn-BD" sz="2400" b="1" dirty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লাখ)</a:t>
            </a:r>
            <a:r>
              <a:rPr lang="bn-BD" sz="2400" b="1" dirty="0">
                <a:latin typeface="Nikosh" pitchFamily="2" charset="0"/>
                <a:cs typeface="Nikosh" pitchFamily="2" charset="0"/>
              </a:rPr>
              <a:t> মানুষের আগমন ঘটবে</a:t>
            </a:r>
            <a:r>
              <a:rPr lang="hi-IN" sz="2400" b="1" dirty="0">
                <a:latin typeface="Nikosh" pitchFamily="2" charset="0"/>
                <a:cs typeface="Nikosh" pitchFamily="2" charset="0"/>
              </a:rPr>
              <a:t>। </a:t>
            </a:r>
            <a:endParaRPr lang="en-US" sz="2400" b="1" dirty="0">
              <a:latin typeface="Nikosh" pitchFamily="2" charset="0"/>
              <a:cs typeface="Nikosh" pitchFamily="2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400" b="1" dirty="0" err="1">
                <a:latin typeface="Nikosh" pitchFamily="2" charset="0"/>
                <a:cs typeface="Nikosh" pitchFamily="2" charset="0"/>
              </a:rPr>
              <a:t>আগামী</a:t>
            </a:r>
            <a:r>
              <a:rPr lang="en-US" sz="2400" b="1" dirty="0">
                <a:latin typeface="Nikosh" pitchFamily="2" charset="0"/>
                <a:cs typeface="Nikosh" pitchFamily="2" charset="0"/>
              </a:rPr>
              <a:t> ২০ </a:t>
            </a:r>
            <a:r>
              <a:rPr lang="en-US" sz="2400" b="1" dirty="0" err="1">
                <a:latin typeface="Nikosh" pitchFamily="2" charset="0"/>
                <a:cs typeface="Nikosh" pitchFamily="2" charset="0"/>
              </a:rPr>
              <a:t>বছরে</a:t>
            </a:r>
            <a:r>
              <a:rPr lang="en-US" sz="2400" b="1" dirty="0">
                <a:latin typeface="Nikosh" pitchFamily="2" charset="0"/>
                <a:cs typeface="Nikosh" pitchFamily="2" charset="0"/>
              </a:rPr>
              <a:t> </a:t>
            </a:r>
            <a:r>
              <a:rPr lang="bn-IN" sz="2400" b="1" dirty="0">
                <a:latin typeface="Nikosh" pitchFamily="2" charset="0"/>
                <a:cs typeface="Nikosh" pitchFamily="2" charset="0"/>
              </a:rPr>
              <a:t>বাৎসরিক </a:t>
            </a:r>
            <a:r>
              <a:rPr lang="bn-IN" sz="2400" b="1" dirty="0">
                <a:latin typeface="Nikosh" pitchFamily="2" charset="0"/>
                <a:cs typeface="Nikosh" pitchFamily="2" charset="0"/>
                <a:hlinkClick r:id="rId2" action="ppaction://hlinkfile"/>
              </a:rPr>
              <a:t>পানির চাহিদা </a:t>
            </a:r>
            <a:r>
              <a:rPr lang="bn-IN" sz="2400" b="1" dirty="0">
                <a:latin typeface="Nikosh" pitchFamily="2" charset="0"/>
                <a:cs typeface="Nikosh" pitchFamily="2" charset="0"/>
              </a:rPr>
              <a:t>হবে </a:t>
            </a:r>
            <a:r>
              <a:rPr lang="bn-IN" sz="2400" b="1" dirty="0" smtClean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২৩৩.৬০</a:t>
            </a:r>
            <a:r>
              <a:rPr lang="bn-BD" sz="2400" b="1" dirty="0" smtClean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bn-BD" sz="2400" b="1" dirty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মিলিয়ন ঘন</a:t>
            </a:r>
            <a:r>
              <a:rPr lang="en-US" sz="2400" b="1" dirty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bn-BD" sz="2400" b="1" dirty="0" smtClean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মিটার</a:t>
            </a:r>
            <a:r>
              <a:rPr lang="bn-IN" sz="2400" b="1" dirty="0" smtClean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। </a:t>
            </a:r>
            <a:endParaRPr lang="en-US" sz="2400" b="1" dirty="0">
              <a:solidFill>
                <a:srgbClr val="C00000"/>
              </a:solidFill>
              <a:latin typeface="Nikosh" pitchFamily="2" charset="0"/>
              <a:cs typeface="Nikosh" pitchFamily="2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400" b="1" dirty="0">
                <a:latin typeface="Nikosh" pitchFamily="2" charset="0"/>
                <a:cs typeface="Nikosh" pitchFamily="2" charset="0"/>
              </a:rPr>
              <a:t>ব</a:t>
            </a:r>
            <a:r>
              <a:rPr lang="as-IN" sz="2400" b="1" dirty="0">
                <a:latin typeface="Nikosh" pitchFamily="2" charset="0"/>
                <a:cs typeface="Nikosh" pitchFamily="2" charset="0"/>
              </a:rPr>
              <a:t>র</a:t>
            </a:r>
            <a:r>
              <a:rPr lang="en-US" sz="2400" b="1" dirty="0" err="1">
                <a:latin typeface="Nikosh" pitchFamily="2" charset="0"/>
                <a:cs typeface="Nikosh" pitchFamily="2" charset="0"/>
              </a:rPr>
              <a:t>্ত</a:t>
            </a:r>
            <a:r>
              <a:rPr lang="as-IN" sz="2400" b="1" dirty="0">
                <a:latin typeface="Nikosh" pitchFamily="2" charset="0"/>
                <a:cs typeface="Nikosh" pitchFamily="2" charset="0"/>
              </a:rPr>
              <a:t>ম</a:t>
            </a:r>
            <a:r>
              <a:rPr lang="en-US" sz="2400" b="1" dirty="0">
                <a:latin typeface="Nikosh" pitchFamily="2" charset="0"/>
                <a:cs typeface="Nikosh" pitchFamily="2" charset="0"/>
              </a:rPr>
              <a:t>া</a:t>
            </a:r>
            <a:r>
              <a:rPr lang="as-IN" sz="2400" b="1" dirty="0">
                <a:latin typeface="Nikosh" pitchFamily="2" charset="0"/>
                <a:cs typeface="Nikosh" pitchFamily="2" charset="0"/>
              </a:rPr>
              <a:t>ন</a:t>
            </a:r>
            <a:r>
              <a:rPr lang="en-US" sz="2400" b="1" dirty="0">
                <a:latin typeface="Nikosh" pitchFamily="2" charset="0"/>
                <a:cs typeface="Nikosh" pitchFamily="2" charset="0"/>
              </a:rPr>
              <a:t>ে</a:t>
            </a:r>
            <a:r>
              <a:rPr lang="bn-BD" sz="2400" b="1" dirty="0">
                <a:latin typeface="Nikosh" pitchFamily="2" charset="0"/>
                <a:cs typeface="Nikosh" pitchFamily="2" charset="0"/>
              </a:rPr>
              <a:t> প্রাকৃতিকভাবে আমাদের ভূ-</a:t>
            </a:r>
            <a:r>
              <a:rPr lang="en-US" sz="2400" b="1" dirty="0">
                <a:latin typeface="Nikosh" pitchFamily="2" charset="0"/>
                <a:cs typeface="Nikosh" pitchFamily="2" charset="0"/>
              </a:rPr>
              <a:t>গ</a:t>
            </a:r>
            <a:r>
              <a:rPr lang="as-IN" sz="2400" b="1" dirty="0">
                <a:latin typeface="Nikosh" pitchFamily="2" charset="0"/>
                <a:cs typeface="Nikosh" pitchFamily="2" charset="0"/>
              </a:rPr>
              <a:t>র</a:t>
            </a:r>
            <a:r>
              <a:rPr lang="en-US" sz="2400" b="1" dirty="0">
                <a:latin typeface="Nikosh" pitchFamily="2" charset="0"/>
                <a:cs typeface="Nikosh" pitchFamily="2" charset="0"/>
              </a:rPr>
              <a:t>্</a:t>
            </a:r>
            <a:r>
              <a:rPr lang="as-IN" sz="2400" b="1" dirty="0">
                <a:latin typeface="Nikosh" pitchFamily="2" charset="0"/>
                <a:cs typeface="Nikosh" pitchFamily="2" charset="0"/>
              </a:rPr>
              <a:t>ভ</a:t>
            </a:r>
            <a:r>
              <a:rPr lang="en-US" sz="2400" b="1" dirty="0">
                <a:latin typeface="Nikosh" pitchFamily="2" charset="0"/>
                <a:cs typeface="Nikosh" pitchFamily="2" charset="0"/>
              </a:rPr>
              <a:t>স</a:t>
            </a:r>
            <a:r>
              <a:rPr lang="as-IN" sz="2400" b="1" dirty="0">
                <a:latin typeface="Nikosh" pitchFamily="2" charset="0"/>
                <a:cs typeface="Nikosh" pitchFamily="2" charset="0"/>
              </a:rPr>
              <a:t>্</a:t>
            </a:r>
            <a:r>
              <a:rPr lang="en-US" sz="2400" b="1" dirty="0">
                <a:latin typeface="Nikosh" pitchFamily="2" charset="0"/>
                <a:cs typeface="Nikosh" pitchFamily="2" charset="0"/>
              </a:rPr>
              <a:t>থ</a:t>
            </a:r>
            <a:r>
              <a:rPr lang="bn-BD" sz="2400" b="1" dirty="0">
                <a:latin typeface="Nikosh" pitchFamily="2" charset="0"/>
                <a:cs typeface="Nikosh" pitchFamily="2" charset="0"/>
              </a:rPr>
              <a:t> পানিস্তরে পানি জমা হচ্ছে </a:t>
            </a:r>
            <a:r>
              <a:rPr lang="bn-BD" sz="2400" b="1" dirty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১০৫ মিলিয়ন ঘন</a:t>
            </a:r>
            <a:r>
              <a:rPr lang="en-US" sz="2400" b="1" dirty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bn-BD" sz="2400" b="1" dirty="0" smtClean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মিটার</a:t>
            </a:r>
            <a:r>
              <a:rPr lang="bn-IN" sz="2400" b="1" dirty="0" smtClean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। </a:t>
            </a:r>
            <a:endParaRPr lang="en-US" sz="2400" b="1" dirty="0">
              <a:solidFill>
                <a:srgbClr val="C00000"/>
              </a:solidFill>
              <a:latin typeface="Nikosh" pitchFamily="2" charset="0"/>
              <a:cs typeface="Nikosh" pitchFamily="2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bn-BD" sz="2400" b="1" dirty="0">
                <a:latin typeface="Nikosh" pitchFamily="2" charset="0"/>
                <a:cs typeface="Nikosh" pitchFamily="2" charset="0"/>
              </a:rPr>
              <a:t>বছরে পানির ঘাটতি থাকে </a:t>
            </a:r>
            <a:r>
              <a:rPr lang="bn-IN" sz="2400" b="1" dirty="0" smtClean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১২৮.৬০</a:t>
            </a:r>
            <a:r>
              <a:rPr lang="bn-BD" sz="2400" b="1" dirty="0" smtClean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bn-BD" sz="2400" b="1" dirty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মিলিয়ন ঘন </a:t>
            </a:r>
            <a:r>
              <a:rPr lang="bn-BD" sz="2400" b="1" dirty="0" smtClean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মিটার</a:t>
            </a:r>
            <a:r>
              <a:rPr lang="bn-IN" sz="2400" b="1" dirty="0" smtClean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। </a:t>
            </a:r>
            <a:endParaRPr lang="en-US" sz="2400" b="1" dirty="0">
              <a:solidFill>
                <a:srgbClr val="C00000"/>
              </a:solidFill>
              <a:latin typeface="Nikosh" pitchFamily="2" charset="0"/>
              <a:cs typeface="Nikosh" pitchFamily="2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bn-IN" sz="2400" b="1" dirty="0">
                <a:latin typeface="Nikosh" pitchFamily="2" charset="0"/>
                <a:cs typeface="Nikosh" pitchFamily="2" charset="0"/>
              </a:rPr>
              <a:t>প্রস্তাবিত রিজার্ভার থেকে পাওয়া যাবে </a:t>
            </a:r>
            <a:r>
              <a:rPr lang="bn-IN" sz="2400" b="1" dirty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৯২ </a:t>
            </a:r>
            <a:r>
              <a:rPr lang="bn-BD" sz="2400" b="1" dirty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মিলিয়ন ঘন </a:t>
            </a:r>
            <a:r>
              <a:rPr lang="bn-BD" sz="2400" b="1" dirty="0" smtClean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মিটার</a:t>
            </a:r>
            <a:r>
              <a:rPr lang="bn-IN" sz="2400" b="1" dirty="0" smtClean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। </a:t>
            </a:r>
            <a:endParaRPr lang="en-US" sz="2400" b="1" dirty="0">
              <a:solidFill>
                <a:srgbClr val="C00000"/>
              </a:solidFill>
              <a:latin typeface="Nikosh" pitchFamily="2" charset="0"/>
              <a:cs typeface="Nikosh" pitchFamily="2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bn-IN" sz="2400" b="1" dirty="0">
                <a:latin typeface="Nikosh" pitchFamily="2" charset="0"/>
                <a:cs typeface="Nikosh" pitchFamily="2" charset="0"/>
              </a:rPr>
              <a:t>অতিরিক্ত </a:t>
            </a:r>
            <a:r>
              <a:rPr lang="bn-IN" sz="2400" b="1" dirty="0" smtClean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৩৬.৬০ </a:t>
            </a:r>
            <a:r>
              <a:rPr lang="bn-BD" sz="2400" b="1" dirty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মিলিয়ন ঘন মিটার</a:t>
            </a:r>
            <a:r>
              <a:rPr lang="bn-IN" sz="2400" b="1" dirty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bn-IN" sz="2400" b="1" dirty="0">
                <a:latin typeface="Nikosh" pitchFamily="2" charset="0"/>
                <a:cs typeface="Nikosh" pitchFamily="2" charset="0"/>
              </a:rPr>
              <a:t>পানি অন্যান্য সোর্স থেকে সংগ্রহ করতে </a:t>
            </a:r>
            <a:r>
              <a:rPr lang="bn-IN" sz="2400" b="1" dirty="0" smtClean="0">
                <a:latin typeface="Nikosh" pitchFamily="2" charset="0"/>
                <a:cs typeface="Nikosh" pitchFamily="2" charset="0"/>
              </a:rPr>
              <a:t>হবে। </a:t>
            </a:r>
            <a:endParaRPr lang="en-US" sz="2400" b="1" dirty="0">
              <a:latin typeface="Nikosh" pitchFamily="2" charset="0"/>
              <a:cs typeface="Nikosh" pitchFamily="2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bn-BD" sz="2400" b="1" dirty="0">
                <a:latin typeface="Nikosh" pitchFamily="2" charset="0"/>
                <a:cs typeface="Nikosh" pitchFamily="2" charset="0"/>
              </a:rPr>
              <a:t>সেখানে যদি অর্থনৈতিক এলাকার কলকারখানা ভূ-গর্ভস্থ পানির উপর নির্ভর করে চালানো হয় তাহলে ভবিষ্যতে ভয়াবহ পানির অভাব দেখা দিতে পারে।</a:t>
            </a:r>
            <a:endParaRPr lang="en-US" sz="2400" b="1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FCC45BF-0724-43BB-ABB8-49A46158C250}"/>
              </a:ext>
            </a:extLst>
          </p:cNvPr>
          <p:cNvSpPr txBox="1"/>
          <p:nvPr/>
        </p:nvSpPr>
        <p:spPr>
          <a:xfrm>
            <a:off x="2612571" y="224975"/>
            <a:ext cx="6353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মীরসরাই উপজেলার পানির চাহিদা </a:t>
            </a:r>
            <a:endParaRPr lang="en-US" sz="3600" b="1" dirty="0">
              <a:solidFill>
                <a:srgbClr val="002060"/>
              </a:solidFill>
              <a:latin typeface="Nikosh" pitchFamily="2" charset="0"/>
              <a:cs typeface="Nikosh" pitchFamily="2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D83C32A-BED5-4942-8C90-63EB4210C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4459069"/>
            <a:ext cx="10861963" cy="21739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54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E9E94DD-70CC-421B-914E-CDD783303F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286" y="44926"/>
            <a:ext cx="4528457" cy="67827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ight Arrow 3">
            <a:extLst>
              <a:ext uri="{FF2B5EF4-FFF2-40B4-BE49-F238E27FC236}">
                <a16:creationId xmlns:a16="http://schemas.microsoft.com/office/drawing/2014/main" xmlns="" id="{32108F7E-BCF1-4373-A777-151D7B8A5D50}"/>
              </a:ext>
            </a:extLst>
          </p:cNvPr>
          <p:cNvSpPr/>
          <p:nvPr/>
        </p:nvSpPr>
        <p:spPr>
          <a:xfrm>
            <a:off x="6887884" y="3368474"/>
            <a:ext cx="19050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0291E0C-1496-4EB9-914A-1CD91D2D04DB}"/>
              </a:ext>
            </a:extLst>
          </p:cNvPr>
          <p:cNvSpPr txBox="1"/>
          <p:nvPr/>
        </p:nvSpPr>
        <p:spPr>
          <a:xfrm>
            <a:off x="8983383" y="3228945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0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মহামায়া</a:t>
            </a:r>
            <a:endParaRPr lang="en-US" sz="2000" b="1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5" name="Right Arrow 5">
            <a:extLst>
              <a:ext uri="{FF2B5EF4-FFF2-40B4-BE49-F238E27FC236}">
                <a16:creationId xmlns:a16="http://schemas.microsoft.com/office/drawing/2014/main" xmlns="" id="{B2A1FE3D-D75C-4B29-A0FA-725477E054B4}"/>
              </a:ext>
            </a:extLst>
          </p:cNvPr>
          <p:cNvSpPr/>
          <p:nvPr/>
        </p:nvSpPr>
        <p:spPr>
          <a:xfrm>
            <a:off x="7145059" y="4027079"/>
            <a:ext cx="19050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6DB3216-0888-465D-94B4-1F799C335478}"/>
              </a:ext>
            </a:extLst>
          </p:cNvPr>
          <p:cNvSpPr txBox="1"/>
          <p:nvPr/>
        </p:nvSpPr>
        <p:spPr>
          <a:xfrm>
            <a:off x="8983383" y="3865124"/>
            <a:ext cx="1334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0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গোবানিয়া ছড়া  </a:t>
            </a:r>
            <a:endParaRPr lang="en-US" sz="2000" b="1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3655777-04BA-4744-9CB2-322E55C267E4}"/>
              </a:ext>
            </a:extLst>
          </p:cNvPr>
          <p:cNvSpPr txBox="1"/>
          <p:nvPr/>
        </p:nvSpPr>
        <p:spPr>
          <a:xfrm>
            <a:off x="8897657" y="1784998"/>
            <a:ext cx="1400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0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করেরহা</a:t>
            </a:r>
            <a:r>
              <a:rPr lang="en-US" sz="20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ট</a:t>
            </a:r>
            <a:r>
              <a:rPr lang="as-IN" sz="20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ে</a:t>
            </a:r>
            <a:r>
              <a:rPr lang="en-US" sz="20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bn-IN" sz="20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উত্তর অংশে</a:t>
            </a:r>
            <a:endParaRPr lang="en-US" sz="2000" b="1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8" name="Right Arrow 8">
            <a:extLst>
              <a:ext uri="{FF2B5EF4-FFF2-40B4-BE49-F238E27FC236}">
                <a16:creationId xmlns:a16="http://schemas.microsoft.com/office/drawing/2014/main" xmlns="" id="{5032A41D-6B50-49A4-B84A-D0454D9D3BDB}"/>
              </a:ext>
            </a:extLst>
          </p:cNvPr>
          <p:cNvSpPr/>
          <p:nvPr/>
        </p:nvSpPr>
        <p:spPr>
          <a:xfrm>
            <a:off x="6963630" y="2150626"/>
            <a:ext cx="19050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E154C23-BBCA-4700-8D3B-BD67FFD5DA31}"/>
              </a:ext>
            </a:extLst>
          </p:cNvPr>
          <p:cNvSpPr txBox="1"/>
          <p:nvPr/>
        </p:nvSpPr>
        <p:spPr>
          <a:xfrm>
            <a:off x="9202903" y="4455136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0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করেরহাট দক্ষিন অংশে</a:t>
            </a:r>
            <a:endParaRPr lang="en-US" sz="2000" b="1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10" name="Right Arrow 10">
            <a:extLst>
              <a:ext uri="{FF2B5EF4-FFF2-40B4-BE49-F238E27FC236}">
                <a16:creationId xmlns:a16="http://schemas.microsoft.com/office/drawing/2014/main" xmlns="" id="{19774A3A-5113-49C8-BF35-491456A3833F}"/>
              </a:ext>
            </a:extLst>
          </p:cNvPr>
          <p:cNvSpPr/>
          <p:nvPr/>
        </p:nvSpPr>
        <p:spPr>
          <a:xfrm>
            <a:off x="7250279" y="4630600"/>
            <a:ext cx="19050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B10E2AB-DC07-47C0-B2F9-F12DC76E548D}"/>
              </a:ext>
            </a:extLst>
          </p:cNvPr>
          <p:cNvSpPr txBox="1"/>
          <p:nvPr/>
        </p:nvSpPr>
        <p:spPr>
          <a:xfrm>
            <a:off x="362858" y="2480129"/>
            <a:ext cx="30362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মীরসরাই উপজেলার প্রস্তাবিত কৃত্রিম জলাধার</a:t>
            </a:r>
            <a:endParaRPr lang="bn-IN" sz="4800" b="1" dirty="0">
              <a:solidFill>
                <a:srgbClr val="002060"/>
              </a:solidFill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64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E303EFD-E668-42F5-9C9F-2B8A97E095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43" y="49253"/>
            <a:ext cx="5000172" cy="67594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1ADD18-CADC-4F85-B711-ADF0C40926F7}"/>
              </a:ext>
            </a:extLst>
          </p:cNvPr>
          <p:cNvSpPr txBox="1"/>
          <p:nvPr/>
        </p:nvSpPr>
        <p:spPr>
          <a:xfrm>
            <a:off x="783771" y="2203241"/>
            <a:ext cx="4073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ী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া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ই </a:t>
            </a:r>
            <a:r>
              <a:rPr lang="en-US" sz="36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উপজেলায়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প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া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ন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ি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 </a:t>
            </a:r>
            <a:r>
              <a:rPr lang="en-US" sz="36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ি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চ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া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্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জ </a:t>
            </a:r>
            <a:r>
              <a:rPr lang="en-US" sz="36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এলাকার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চিত্র</a:t>
            </a:r>
            <a:endParaRPr lang="en-US" sz="3600" b="1" dirty="0">
              <a:solidFill>
                <a:srgbClr val="00206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7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E303EFD-E668-42F5-9C9F-2B8A97E095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712" y="49253"/>
            <a:ext cx="4783033" cy="67594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1ADD18-CADC-4F85-B711-ADF0C40926F7}"/>
              </a:ext>
            </a:extLst>
          </p:cNvPr>
          <p:cNvSpPr txBox="1"/>
          <p:nvPr/>
        </p:nvSpPr>
        <p:spPr>
          <a:xfrm>
            <a:off x="783771" y="2203241"/>
            <a:ext cx="3135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ী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া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ই </a:t>
            </a:r>
            <a:r>
              <a:rPr lang="en-US" sz="3600" b="1" dirty="0" err="1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উপজেলার</a:t>
            </a:r>
            <a:r>
              <a:rPr lang="en-US" sz="3600" b="1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জলাবদ্ধতার</a:t>
            </a:r>
            <a:r>
              <a:rPr lang="en-US" sz="3600" b="1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চিত্র</a:t>
            </a:r>
            <a:endParaRPr lang="en-US" sz="3600" b="1" dirty="0">
              <a:solidFill>
                <a:srgbClr val="00206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33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2202898-97FF-4941-A75D-03CFA24A03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5" y="99785"/>
            <a:ext cx="5326743" cy="66584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F82C6B5-731A-4B02-B332-2C4766120DD7}"/>
              </a:ext>
            </a:extLst>
          </p:cNvPr>
          <p:cNvSpPr/>
          <p:nvPr/>
        </p:nvSpPr>
        <p:spPr>
          <a:xfrm>
            <a:off x="485999" y="2271878"/>
            <a:ext cx="43182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ী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en-US" sz="36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াই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উপজেলার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ইন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ফ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্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া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্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ট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া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চ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া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 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</a:t>
            </a:r>
            <a:r>
              <a:rPr lang="en-US" sz="36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ুইটেবিলিটি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ম্যাপ</a:t>
            </a:r>
            <a:endParaRPr lang="en-US" sz="3600" b="1" dirty="0">
              <a:solidFill>
                <a:srgbClr val="00206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13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xmlns="" id="{459DEFB7-A6D8-4018-AD4B-1AE5B809C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32340" y="6356351"/>
            <a:ext cx="2133600" cy="365125"/>
          </a:xfrm>
        </p:spPr>
        <p:txBody>
          <a:bodyPr/>
          <a:lstStyle/>
          <a:p>
            <a:fld id="{136BD607-7A0F-449A-8477-66CC94FCDEF5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409958-A5FC-4722-86F0-B18D2018D4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22" y="990600"/>
            <a:ext cx="9016159" cy="57308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17672F9-051A-4B75-9EBC-7DA048C2B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880" y="3002435"/>
            <a:ext cx="288590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bn-IN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অর্থনৈতিক অঞ্চল 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এবং পর্যটন এলাকা</a:t>
            </a:r>
            <a:endParaRPr lang="en-US" sz="3200" b="1" dirty="0">
              <a:solidFill>
                <a:srgbClr val="00206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E0D1926-2ABC-41BB-86A5-6D38ADA9E6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705" y="150339"/>
            <a:ext cx="2544528" cy="1183341"/>
          </a:xfrm>
          <a:prstGeom prst="rect">
            <a:avLst/>
          </a:prstGeom>
          <a:ln w="88900" cap="sq" cmpd="thickThin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B98A31EE-A189-417A-937F-4F969C5F2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3540" y="1600200"/>
            <a:ext cx="1640540" cy="802341"/>
          </a:xfrm>
          <a:prstGeom prst="rect">
            <a:avLst/>
          </a:prstGeom>
          <a:ln w="28575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D60832F-C54E-4529-BECC-5949FFF0FCA3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12981" y="1600200"/>
            <a:ext cx="1900009" cy="1755648"/>
          </a:xfrm>
          <a:prstGeom prst="rect">
            <a:avLst/>
          </a:prstGeom>
          <a:ln w="28575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ight Arrow 9">
            <a:extLst>
              <a:ext uri="{FF2B5EF4-FFF2-40B4-BE49-F238E27FC236}">
                <a16:creationId xmlns:a16="http://schemas.microsoft.com/office/drawing/2014/main" xmlns="" id="{5D2AD7C2-3C51-4AAE-B1EF-6A9C945C73C4}"/>
              </a:ext>
            </a:extLst>
          </p:cNvPr>
          <p:cNvSpPr/>
          <p:nvPr/>
        </p:nvSpPr>
        <p:spPr>
          <a:xfrm>
            <a:off x="9189619" y="2556502"/>
            <a:ext cx="685441" cy="112776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5583D69-3C7B-4301-8015-D4A55F7C2B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2479" y="3355848"/>
            <a:ext cx="1107140" cy="1476187"/>
          </a:xfrm>
          <a:prstGeom prst="rect">
            <a:avLst/>
          </a:prstGeom>
          <a:ln w="28575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F323F5C-15EF-436B-AC00-050B91F61E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4357" y="4648200"/>
            <a:ext cx="1923752" cy="144281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" name="Freeform 12">
            <a:extLst>
              <a:ext uri="{FF2B5EF4-FFF2-40B4-BE49-F238E27FC236}">
                <a16:creationId xmlns:a16="http://schemas.microsoft.com/office/drawing/2014/main" xmlns="" id="{2B6BFC0B-3CFF-4BB8-8BBD-F39CB2B81474}"/>
              </a:ext>
            </a:extLst>
          </p:cNvPr>
          <p:cNvSpPr/>
          <p:nvPr/>
        </p:nvSpPr>
        <p:spPr>
          <a:xfrm>
            <a:off x="3028542" y="1016690"/>
            <a:ext cx="4386263" cy="5667375"/>
          </a:xfrm>
          <a:custGeom>
            <a:avLst/>
            <a:gdLst>
              <a:gd name="connsiteX0" fmla="*/ 4300567 w 4300567"/>
              <a:gd name="connsiteY0" fmla="*/ 5629275 h 5629275"/>
              <a:gd name="connsiteX1" fmla="*/ 4300567 w 4300567"/>
              <a:gd name="connsiteY1" fmla="*/ 5629275 h 5629275"/>
              <a:gd name="connsiteX2" fmla="*/ 3786217 w 4300567"/>
              <a:gd name="connsiteY2" fmla="*/ 4772025 h 5629275"/>
              <a:gd name="connsiteX3" fmla="*/ 3043267 w 4300567"/>
              <a:gd name="connsiteY3" fmla="*/ 3700463 h 5629275"/>
              <a:gd name="connsiteX4" fmla="*/ 2486054 w 4300567"/>
              <a:gd name="connsiteY4" fmla="*/ 3100388 h 5629275"/>
              <a:gd name="connsiteX5" fmla="*/ 2357467 w 4300567"/>
              <a:gd name="connsiteY5" fmla="*/ 2986088 h 5629275"/>
              <a:gd name="connsiteX6" fmla="*/ 1885979 w 4300567"/>
              <a:gd name="connsiteY6" fmla="*/ 2528888 h 5629275"/>
              <a:gd name="connsiteX7" fmla="*/ 1443067 w 4300567"/>
              <a:gd name="connsiteY7" fmla="*/ 1943100 h 5629275"/>
              <a:gd name="connsiteX8" fmla="*/ 1300192 w 4300567"/>
              <a:gd name="connsiteY8" fmla="*/ 1628775 h 5629275"/>
              <a:gd name="connsiteX9" fmla="*/ 1100167 w 4300567"/>
              <a:gd name="connsiteY9" fmla="*/ 1185863 h 5629275"/>
              <a:gd name="connsiteX10" fmla="*/ 1014442 w 4300567"/>
              <a:gd name="connsiteY10" fmla="*/ 885825 h 5629275"/>
              <a:gd name="connsiteX11" fmla="*/ 1143029 w 4300567"/>
              <a:gd name="connsiteY11" fmla="*/ 514350 h 5629275"/>
              <a:gd name="connsiteX12" fmla="*/ 1228754 w 4300567"/>
              <a:gd name="connsiteY12" fmla="*/ 228600 h 5629275"/>
              <a:gd name="connsiteX13" fmla="*/ 1157317 w 4300567"/>
              <a:gd name="connsiteY13" fmla="*/ 42863 h 5629275"/>
              <a:gd name="connsiteX14" fmla="*/ 957292 w 4300567"/>
              <a:gd name="connsiteY14" fmla="*/ 0 h 5629275"/>
              <a:gd name="connsiteX15" fmla="*/ 500092 w 4300567"/>
              <a:gd name="connsiteY15" fmla="*/ 28575 h 5629275"/>
              <a:gd name="connsiteX16" fmla="*/ 228629 w 4300567"/>
              <a:gd name="connsiteY16" fmla="*/ 428625 h 5629275"/>
              <a:gd name="connsiteX17" fmla="*/ 128617 w 4300567"/>
              <a:gd name="connsiteY17" fmla="*/ 1000125 h 5629275"/>
              <a:gd name="connsiteX18" fmla="*/ 28604 w 4300567"/>
              <a:gd name="connsiteY18" fmla="*/ 1428750 h 5629275"/>
              <a:gd name="connsiteX19" fmla="*/ 29 w 4300567"/>
              <a:gd name="connsiteY19" fmla="*/ 1585913 h 5629275"/>
              <a:gd name="connsiteX20" fmla="*/ 85754 w 4300567"/>
              <a:gd name="connsiteY20" fmla="*/ 1700213 h 5629275"/>
              <a:gd name="connsiteX21" fmla="*/ 100042 w 4300567"/>
              <a:gd name="connsiteY21" fmla="*/ 2100263 h 5629275"/>
              <a:gd name="connsiteX22" fmla="*/ 157192 w 4300567"/>
              <a:gd name="connsiteY22" fmla="*/ 2328863 h 5629275"/>
              <a:gd name="connsiteX23" fmla="*/ 428654 w 4300567"/>
              <a:gd name="connsiteY23" fmla="*/ 2714625 h 5629275"/>
              <a:gd name="connsiteX24" fmla="*/ 1043017 w 4300567"/>
              <a:gd name="connsiteY24" fmla="*/ 3314700 h 5629275"/>
              <a:gd name="connsiteX25" fmla="*/ 1285904 w 4300567"/>
              <a:gd name="connsiteY25" fmla="*/ 3557588 h 5629275"/>
              <a:gd name="connsiteX26" fmla="*/ 1985992 w 4300567"/>
              <a:gd name="connsiteY26" fmla="*/ 4029075 h 5629275"/>
              <a:gd name="connsiteX27" fmla="*/ 2471767 w 4300567"/>
              <a:gd name="connsiteY27" fmla="*/ 4300538 h 5629275"/>
              <a:gd name="connsiteX28" fmla="*/ 2871817 w 4300567"/>
              <a:gd name="connsiteY28" fmla="*/ 4772025 h 5629275"/>
              <a:gd name="connsiteX29" fmla="*/ 3371879 w 4300567"/>
              <a:gd name="connsiteY29" fmla="*/ 5257800 h 5629275"/>
              <a:gd name="connsiteX30" fmla="*/ 3529042 w 4300567"/>
              <a:gd name="connsiteY30" fmla="*/ 5557838 h 5629275"/>
              <a:gd name="connsiteX31" fmla="*/ 4043392 w 4300567"/>
              <a:gd name="connsiteY31" fmla="*/ 5600700 h 5629275"/>
              <a:gd name="connsiteX32" fmla="*/ 4300567 w 4300567"/>
              <a:gd name="connsiteY32" fmla="*/ 5629275 h 562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00567" h="5629275">
                <a:moveTo>
                  <a:pt x="4300567" y="5629275"/>
                </a:moveTo>
                <a:lnTo>
                  <a:pt x="4300567" y="5629275"/>
                </a:lnTo>
                <a:lnTo>
                  <a:pt x="3786217" y="4772025"/>
                </a:lnTo>
                <a:lnTo>
                  <a:pt x="3043267" y="3700463"/>
                </a:lnTo>
                <a:lnTo>
                  <a:pt x="2486054" y="3100388"/>
                </a:lnTo>
                <a:lnTo>
                  <a:pt x="2357467" y="2986088"/>
                </a:lnTo>
                <a:lnTo>
                  <a:pt x="1885979" y="2528888"/>
                </a:lnTo>
                <a:lnTo>
                  <a:pt x="1443067" y="1943100"/>
                </a:lnTo>
                <a:lnTo>
                  <a:pt x="1300192" y="1628775"/>
                </a:lnTo>
                <a:lnTo>
                  <a:pt x="1100167" y="1185863"/>
                </a:lnTo>
                <a:lnTo>
                  <a:pt x="1014442" y="885825"/>
                </a:lnTo>
                <a:lnTo>
                  <a:pt x="1143029" y="514350"/>
                </a:lnTo>
                <a:lnTo>
                  <a:pt x="1228754" y="228600"/>
                </a:lnTo>
                <a:lnTo>
                  <a:pt x="1157317" y="42863"/>
                </a:lnTo>
                <a:lnTo>
                  <a:pt x="957292" y="0"/>
                </a:lnTo>
                <a:lnTo>
                  <a:pt x="500092" y="28575"/>
                </a:lnTo>
                <a:lnTo>
                  <a:pt x="228629" y="428625"/>
                </a:lnTo>
                <a:lnTo>
                  <a:pt x="128617" y="1000125"/>
                </a:lnTo>
                <a:lnTo>
                  <a:pt x="28604" y="1428750"/>
                </a:lnTo>
                <a:cubicBezTo>
                  <a:pt x="-2037" y="1566636"/>
                  <a:pt x="29" y="1513430"/>
                  <a:pt x="29" y="1585913"/>
                </a:cubicBezTo>
                <a:lnTo>
                  <a:pt x="85754" y="1700213"/>
                </a:lnTo>
                <a:lnTo>
                  <a:pt x="100042" y="2100263"/>
                </a:lnTo>
                <a:lnTo>
                  <a:pt x="157192" y="2328863"/>
                </a:lnTo>
                <a:lnTo>
                  <a:pt x="428654" y="2714625"/>
                </a:lnTo>
                <a:lnTo>
                  <a:pt x="1043017" y="3314700"/>
                </a:lnTo>
                <a:lnTo>
                  <a:pt x="1285904" y="3557588"/>
                </a:lnTo>
                <a:lnTo>
                  <a:pt x="1985992" y="4029075"/>
                </a:lnTo>
                <a:lnTo>
                  <a:pt x="2471767" y="4300538"/>
                </a:lnTo>
                <a:lnTo>
                  <a:pt x="2871817" y="4772025"/>
                </a:lnTo>
                <a:lnTo>
                  <a:pt x="3371879" y="5257800"/>
                </a:lnTo>
                <a:lnTo>
                  <a:pt x="3529042" y="5557838"/>
                </a:lnTo>
                <a:lnTo>
                  <a:pt x="4043392" y="5600700"/>
                </a:lnTo>
                <a:lnTo>
                  <a:pt x="4300567" y="5629275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26F7B96-B02B-4B0F-AE80-0CA1D853F137}"/>
              </a:ext>
            </a:extLst>
          </p:cNvPr>
          <p:cNvSpPr txBox="1"/>
          <p:nvPr/>
        </p:nvSpPr>
        <p:spPr>
          <a:xfrm>
            <a:off x="3143216" y="3248656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400" b="1" dirty="0">
                <a:solidFill>
                  <a:srgbClr val="FFFF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দেশের সর্ববৃহৎ অর্থনৈতিক অঞ্চল  </a:t>
            </a:r>
            <a:endParaRPr lang="en-US" sz="2400" b="1" dirty="0">
              <a:solidFill>
                <a:srgbClr val="FFFF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84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DB7D153-C310-412C-A59D-54B8EBE50D09}"/>
              </a:ext>
            </a:extLst>
          </p:cNvPr>
          <p:cNvSpPr txBox="1"/>
          <p:nvPr/>
        </p:nvSpPr>
        <p:spPr>
          <a:xfrm>
            <a:off x="297543" y="706237"/>
            <a:ext cx="11596913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মীরসরাই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উপজেলার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ভবিষ্যত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ট্রান্সপোর্টেশন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এর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ক্ষেত্রে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ইকোনোমিক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জোনকে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প্রাধান্য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দেয়া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হয়েছে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।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সেক্ষেত্রে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ঢাকা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ইপিজেডে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এর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ট্রাফিক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চাহিদার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সাথে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তুলনা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করে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মীরসরাই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এর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ইকোনোমিক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জোন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এর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ট্রাফিক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চাহিদ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মূল্যায়ন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করা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হবে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।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ঢাকা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ইপিজেডে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এর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ট্রাফিক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সমীক্ষা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থেকে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দেখা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যায়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যে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পিক</a:t>
            </a:r>
            <a:r>
              <a:rPr lang="en-US" sz="2400" b="1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আওয়ারে</a:t>
            </a:r>
            <a:r>
              <a:rPr lang="en-US" sz="2400" b="1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ট্রাফিক</a:t>
            </a:r>
            <a:r>
              <a:rPr lang="en-US" sz="2400" b="1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সংখ্যা</a:t>
            </a:r>
            <a:r>
              <a:rPr lang="en-US" sz="2400" b="1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১০৭১ </a:t>
            </a:r>
            <a:r>
              <a:rPr lang="en-US" sz="2400" b="1" dirty="0" err="1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যানবাহন</a:t>
            </a:r>
            <a:r>
              <a:rPr lang="en-US" sz="2400" b="1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/</a:t>
            </a:r>
            <a:r>
              <a:rPr lang="en-US" sz="2400" b="1" dirty="0" err="1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ঘন্টা</a:t>
            </a:r>
            <a:r>
              <a:rPr lang="en-US" sz="2400" b="1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এবং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বাণিজ্যিক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যানবাহন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যেমন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বাস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ও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ট্রাক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১৬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ঘন্টায়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১৯৪৩ ‍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টি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।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এছাড়াও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পথচারী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সংখ্যা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পিক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আওয়ারে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২৫,৬০২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জন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এবং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ট্রাফিকের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একটি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বঢ়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অংশ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বাইসাইকেল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এর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দখলে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।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আগামী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২৫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বছরের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মধ্যে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মীরসরাই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ইপিজেড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এ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এই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৩-৪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গুন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এবং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ইকোনোমিক</a:t>
            </a:r>
            <a:r>
              <a:rPr lang="en-US" sz="2400" b="1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জোনে</a:t>
            </a:r>
            <a:r>
              <a:rPr lang="en-US" sz="2400" b="1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৭-৮ </a:t>
            </a:r>
            <a:r>
              <a:rPr lang="en-US" sz="2400" b="1" dirty="0" err="1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গুন</a:t>
            </a:r>
            <a:r>
              <a:rPr lang="en-US" sz="2400" b="1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বৃদ্ধি</a:t>
            </a:r>
            <a:r>
              <a:rPr lang="en-US" sz="2400" b="1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পাবে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।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সেক্ষেত্রে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LGED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এর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রোড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নেটওয়ার্ক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এর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Standard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মীরসরাই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ইকোনোমিক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জোনের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জন্য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যথেস্ট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হবে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না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।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এছাড়াও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LGED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এর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রোড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নেটওয়ার্ক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এর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Standard এ NMV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এর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কোন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বিধান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নাই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। </a:t>
            </a:r>
          </a:p>
          <a:p>
            <a:pPr algn="just">
              <a:spcAft>
                <a:spcPts val="600"/>
              </a:spcAft>
            </a:pP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এক্ষেত্রে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RHD এর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রোড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নেটওয়ার্ক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এর Standard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ব্যবহার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করা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হয়েছে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। </a:t>
            </a:r>
          </a:p>
          <a:p>
            <a:pPr algn="just"/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LGED এর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রোড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নেটওয়ার্ক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এর Standard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5ED2F79-A623-44B0-986A-E363E8192D0E}"/>
              </a:ext>
            </a:extLst>
          </p:cNvPr>
          <p:cNvSpPr txBox="1"/>
          <p:nvPr/>
        </p:nvSpPr>
        <p:spPr>
          <a:xfrm>
            <a:off x="4654883" y="59906"/>
            <a:ext cx="2669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600" b="1" dirty="0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রোড স্ট্যান্ডার্ড</a:t>
            </a:r>
            <a:endParaRPr lang="en-US" sz="3600" b="1" dirty="0">
              <a:solidFill>
                <a:srgbClr val="002060"/>
              </a:solidFill>
              <a:latin typeface="Nikosh" pitchFamily="2" charset="0"/>
              <a:cs typeface="Nikosh" pitchFamily="2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027D569C-2900-4CA1-88E4-92D08BCA0B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403895"/>
              </p:ext>
            </p:extLst>
          </p:nvPr>
        </p:nvGraphicFramePr>
        <p:xfrm>
          <a:off x="3755568" y="4141327"/>
          <a:ext cx="4934858" cy="23994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75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944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3284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96384">
                <a:tc>
                  <a:txBody>
                    <a:bodyPr/>
                    <a:lstStyle/>
                    <a:p>
                      <a:pPr algn="ctr" fontAlgn="ctr"/>
                      <a:r>
                        <a:rPr lang="as-IN" sz="1800" b="1" u="none" strike="noStrike" dirty="0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ডিজাইনের ধরণ</a:t>
                      </a:r>
                      <a:endParaRPr lang="as-IN" sz="1800" b="1" i="0" u="none" strike="noStrike" dirty="0">
                        <a:solidFill>
                          <a:srgbClr val="C00000"/>
                        </a:solidFill>
                        <a:effectLst/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s-IN" sz="1800" b="1" u="none" strike="noStrike" dirty="0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পিক আওয়ারে স</a:t>
                      </a:r>
                      <a:r>
                        <a:rPr lang="en-US" sz="1800" b="1" u="none" strike="noStrike" dirty="0" err="1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র্</a:t>
                      </a:r>
                      <a:r>
                        <a:rPr lang="as-IN" sz="1800" b="1" u="none" strike="noStrike" dirty="0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বোচ্চ গাড়ির সংখ্যা (</a:t>
                      </a:r>
                      <a:r>
                        <a:rPr lang="en-US" sz="1800" b="1" u="none" strike="noStrike" dirty="0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PCU)</a:t>
                      </a:r>
                      <a:endParaRPr lang="en-US" sz="1800" b="1" i="0" u="none" strike="noStrike" dirty="0">
                        <a:solidFill>
                          <a:srgbClr val="C00000"/>
                        </a:solidFill>
                        <a:effectLst/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s-IN" sz="1800" b="1" u="none" strike="noStrike" dirty="0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প্রতিদিনের স</a:t>
                      </a:r>
                      <a:r>
                        <a:rPr lang="en-US" sz="1800" b="1" u="none" strike="noStrike" dirty="0" err="1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র্</a:t>
                      </a:r>
                      <a:r>
                        <a:rPr lang="as-IN" sz="1800" b="1" u="none" strike="noStrike" dirty="0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বোচ্চ বাণিজ্যিক যানবাহন (ট্রাক ও বাস)</a:t>
                      </a:r>
                      <a:endParaRPr lang="as-IN" sz="1800" b="1" i="0" u="none" strike="noStrike" dirty="0">
                        <a:solidFill>
                          <a:srgbClr val="C00000"/>
                        </a:solidFill>
                        <a:effectLst/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2128">
                <a:tc>
                  <a:txBody>
                    <a:bodyPr/>
                    <a:lstStyle/>
                    <a:p>
                      <a:pPr algn="ctr" fontAlgn="b"/>
                      <a:r>
                        <a:rPr lang="as-IN" sz="1800" u="none" strike="noStrike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৮</a:t>
                      </a:r>
                      <a:endParaRPr lang="as-IN" sz="1800" b="0" i="0" u="none" strike="noStrike">
                        <a:solidFill>
                          <a:srgbClr val="000000"/>
                        </a:solidFill>
                        <a:effectLst/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as-IN" sz="1800" u="none" strike="noStrike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৯০</a:t>
                      </a:r>
                      <a:endParaRPr lang="as-IN" sz="1800" b="0" i="0" u="none" strike="noStrike" dirty="0">
                        <a:solidFill>
                          <a:srgbClr val="000000"/>
                        </a:solidFill>
                        <a:effectLst/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as-IN" sz="1800" u="none" strike="noStrike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৫০</a:t>
                      </a:r>
                      <a:endParaRPr lang="as-IN" sz="1800" b="0" i="0" u="none" strike="noStrike">
                        <a:solidFill>
                          <a:srgbClr val="000000"/>
                        </a:solidFill>
                        <a:effectLst/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2128">
                <a:tc>
                  <a:txBody>
                    <a:bodyPr/>
                    <a:lstStyle/>
                    <a:p>
                      <a:pPr algn="ctr" fontAlgn="b"/>
                      <a:r>
                        <a:rPr lang="as-IN" sz="1800" u="none" strike="noStrike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৭</a:t>
                      </a:r>
                      <a:endParaRPr lang="as-IN" sz="1800" b="0" i="0" u="none" strike="noStrike">
                        <a:solidFill>
                          <a:srgbClr val="000000"/>
                        </a:solidFill>
                        <a:effectLst/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as-IN" sz="1800" u="none" strike="noStrike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১৩০</a:t>
                      </a:r>
                      <a:endParaRPr lang="as-IN" sz="1800" b="0" i="0" u="none" strike="noStrike">
                        <a:solidFill>
                          <a:srgbClr val="000000"/>
                        </a:solidFill>
                        <a:effectLst/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as-IN" sz="1800" u="none" strike="noStrike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১০০</a:t>
                      </a:r>
                      <a:endParaRPr lang="as-IN" sz="1800" b="0" i="0" u="none" strike="noStrike">
                        <a:solidFill>
                          <a:srgbClr val="000000"/>
                        </a:solidFill>
                        <a:effectLst/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2128">
                <a:tc>
                  <a:txBody>
                    <a:bodyPr/>
                    <a:lstStyle/>
                    <a:p>
                      <a:pPr algn="ctr" fontAlgn="b"/>
                      <a:r>
                        <a:rPr lang="as-IN" sz="1800" u="none" strike="noStrike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৬</a:t>
                      </a:r>
                      <a:endParaRPr lang="as-IN" sz="1800" b="0" i="0" u="none" strike="noStrike">
                        <a:solidFill>
                          <a:srgbClr val="000000"/>
                        </a:solidFill>
                        <a:effectLst/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as-IN" sz="1800" u="none" strike="noStrike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২১০</a:t>
                      </a:r>
                      <a:endParaRPr lang="as-IN" sz="1800" b="0" i="0" u="none" strike="noStrike">
                        <a:solidFill>
                          <a:srgbClr val="000000"/>
                        </a:solidFill>
                        <a:effectLst/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as-IN" sz="1800" u="none" strike="noStrike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২০০</a:t>
                      </a:r>
                      <a:endParaRPr lang="as-IN" sz="1800" b="0" i="0" u="none" strike="noStrike" dirty="0">
                        <a:solidFill>
                          <a:srgbClr val="000000"/>
                        </a:solidFill>
                        <a:effectLst/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2128">
                <a:tc>
                  <a:txBody>
                    <a:bodyPr/>
                    <a:lstStyle/>
                    <a:p>
                      <a:pPr algn="ctr" fontAlgn="b"/>
                      <a:r>
                        <a:rPr lang="as-IN" sz="1800" u="none" strike="noStrike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৫</a:t>
                      </a:r>
                      <a:endParaRPr lang="as-IN" sz="1800" b="0" i="0" u="none" strike="noStrike">
                        <a:solidFill>
                          <a:srgbClr val="000000"/>
                        </a:solidFill>
                        <a:effectLst/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as-IN" sz="1800" u="none" strike="noStrike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২৯০</a:t>
                      </a:r>
                      <a:endParaRPr lang="as-IN" sz="1800" b="0" i="0" u="none" strike="noStrike">
                        <a:solidFill>
                          <a:srgbClr val="000000"/>
                        </a:solidFill>
                        <a:effectLst/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as-IN" sz="1800" u="none" strike="noStrike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৩০০</a:t>
                      </a:r>
                      <a:endParaRPr lang="as-IN" sz="1800" b="0" i="0" u="none" strike="noStrike">
                        <a:solidFill>
                          <a:srgbClr val="000000"/>
                        </a:solidFill>
                        <a:effectLst/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2128">
                <a:tc>
                  <a:txBody>
                    <a:bodyPr/>
                    <a:lstStyle/>
                    <a:p>
                      <a:pPr algn="ctr" fontAlgn="b"/>
                      <a:r>
                        <a:rPr lang="as-IN" sz="1800" u="none" strike="noStrike" dirty="0">
                          <a:solidFill>
                            <a:srgbClr val="FF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৪</a:t>
                      </a:r>
                      <a:endParaRPr lang="as-IN" sz="1800" b="0" i="0" u="none" strike="noStrike" dirty="0">
                        <a:solidFill>
                          <a:srgbClr val="FF0000"/>
                        </a:solidFill>
                        <a:effectLst/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as-IN" sz="1800" u="none" strike="noStrike" dirty="0">
                          <a:solidFill>
                            <a:srgbClr val="FF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৫৩০</a:t>
                      </a:r>
                      <a:endParaRPr lang="as-IN" sz="1800" b="0" i="0" u="none" strike="noStrike" dirty="0">
                        <a:solidFill>
                          <a:srgbClr val="FF0000"/>
                        </a:solidFill>
                        <a:effectLst/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as-IN" sz="1800" u="none" strike="noStrike">
                          <a:solidFill>
                            <a:srgbClr val="FF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৬০০</a:t>
                      </a:r>
                      <a:endParaRPr lang="as-IN" sz="1800" b="0" i="0" u="none" strike="noStrike">
                        <a:solidFill>
                          <a:srgbClr val="FF0000"/>
                        </a:solidFill>
                        <a:effectLst/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2128">
                <a:tc>
                  <a:txBody>
                    <a:bodyPr/>
                    <a:lstStyle/>
                    <a:p>
                      <a:pPr algn="ctr" fontAlgn="b"/>
                      <a:r>
                        <a:rPr lang="as-IN" sz="1800" u="none" strike="noStrike">
                          <a:solidFill>
                            <a:srgbClr val="FF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৩</a:t>
                      </a:r>
                      <a:endParaRPr lang="as-IN" sz="1800" b="0" i="0" u="none" strike="noStrike">
                        <a:solidFill>
                          <a:srgbClr val="FF0000"/>
                        </a:solidFill>
                        <a:effectLst/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as-IN" sz="1800" u="none" strike="noStrike" dirty="0">
                          <a:solidFill>
                            <a:srgbClr val="FF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৮০০</a:t>
                      </a:r>
                      <a:endParaRPr lang="as-IN" sz="1800" b="0" i="0" u="none" strike="noStrike" dirty="0">
                        <a:solidFill>
                          <a:srgbClr val="FF0000"/>
                        </a:solidFill>
                        <a:effectLst/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655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3F21608-7E95-427B-B74D-2BBA45C084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89736"/>
            <a:ext cx="5297714" cy="66964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C279407-763A-4273-83BF-5C1BB985DA82}"/>
              </a:ext>
            </a:extLst>
          </p:cNvPr>
          <p:cNvSpPr txBox="1"/>
          <p:nvPr/>
        </p:nvSpPr>
        <p:spPr>
          <a:xfrm>
            <a:off x="507999" y="2440426"/>
            <a:ext cx="3512457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bn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ড্রাফট স্ট্রাকচার প্ল্যান রোড নেটওয়ার্ক</a:t>
            </a:r>
            <a:endParaRPr lang="en-US" sz="3600" b="1" dirty="0">
              <a:solidFill>
                <a:srgbClr val="002060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43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39932B5-E894-471C-B7F7-AACFCEDD69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3"/>
          <a:stretch/>
        </p:blipFill>
        <p:spPr>
          <a:xfrm>
            <a:off x="5065484" y="70414"/>
            <a:ext cx="4932245" cy="67585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BF9725C-DA13-4E8F-AD3A-FE940287BBA4}"/>
              </a:ext>
            </a:extLst>
          </p:cNvPr>
          <p:cNvSpPr txBox="1"/>
          <p:nvPr/>
        </p:nvSpPr>
        <p:spPr>
          <a:xfrm>
            <a:off x="747775" y="2646849"/>
            <a:ext cx="325816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bn-IN" sz="3600" b="1" dirty="0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কনসেপচুয়াল </a:t>
            </a:r>
            <a:r>
              <a:rPr lang="bn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প্ল্যান</a:t>
            </a:r>
            <a:endParaRPr lang="en-US" sz="3600" b="1" dirty="0">
              <a:solidFill>
                <a:srgbClr val="002060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43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6875" y="1041400"/>
            <a:ext cx="9144000" cy="23876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65" y="0"/>
            <a:ext cx="731527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65" y="0"/>
            <a:ext cx="7315271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65" y="0"/>
            <a:ext cx="7315271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65" y="0"/>
            <a:ext cx="7315271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65" y="0"/>
            <a:ext cx="7315271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65" y="0"/>
            <a:ext cx="7315271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65" y="0"/>
            <a:ext cx="7315271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65" y="0"/>
            <a:ext cx="7315271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65" y="0"/>
            <a:ext cx="7315271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65" y="0"/>
            <a:ext cx="7315271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65" y="0"/>
            <a:ext cx="7315271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65" y="0"/>
            <a:ext cx="7315271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65" y="0"/>
            <a:ext cx="7315271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65" y="0"/>
            <a:ext cx="7315271" cy="6858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65" y="0"/>
            <a:ext cx="7315271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65" y="0"/>
            <a:ext cx="7315271" cy="6858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65" y="0"/>
            <a:ext cx="7315271" cy="6858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65" y="0"/>
            <a:ext cx="7315271" cy="6858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65" y="0"/>
            <a:ext cx="7315271" cy="6858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65" y="0"/>
            <a:ext cx="7315271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65" y="0"/>
            <a:ext cx="7315271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65" y="0"/>
            <a:ext cx="7315271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65" y="0"/>
            <a:ext cx="7315271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65" y="0"/>
            <a:ext cx="731527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65" y="0"/>
            <a:ext cx="731527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65" y="0"/>
            <a:ext cx="7315271" cy="68580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BF9725C-DA13-4E8F-AD3A-FE940287BBA4}"/>
              </a:ext>
            </a:extLst>
          </p:cNvPr>
          <p:cNvSpPr txBox="1"/>
          <p:nvPr/>
        </p:nvSpPr>
        <p:spPr>
          <a:xfrm>
            <a:off x="90551" y="1579275"/>
            <a:ext cx="21764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bn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ড্রাফট স্ট্রাকচার প্ল্যান</a:t>
            </a:r>
            <a:endParaRPr lang="en-US" sz="3600" b="1" dirty="0">
              <a:solidFill>
                <a:srgbClr val="002060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9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7D0BCFA1-5DD2-4D12-AD9F-9C3530BA6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73381" y="6385848"/>
            <a:ext cx="2133600" cy="365125"/>
          </a:xfrm>
        </p:spPr>
        <p:txBody>
          <a:bodyPr/>
          <a:lstStyle/>
          <a:p>
            <a:fld id="{136BD607-7A0F-449A-8477-66CC94FCDEF5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5A49AC-CAC7-49C8-957C-9662158781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575" y="81317"/>
            <a:ext cx="5270245" cy="66696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278C5CF-7471-46A7-9D7F-3F9E33216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384659"/>
            <a:ext cx="3790949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bn-IN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মীরসরাই উপজেলায় জলাবদ্ধতা </a:t>
            </a:r>
            <a:r>
              <a:rPr lang="bn-IN" sz="3200" b="1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সমস্যা</a:t>
            </a:r>
          </a:p>
          <a:p>
            <a:pPr algn="r" eaLnBrk="1" hangingPunct="1"/>
            <a:r>
              <a:rPr lang="bn-IN" sz="1400" b="1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(সোর্সঃ </a:t>
            </a:r>
            <a:r>
              <a:rPr lang="en-US" sz="1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University Students Association of </a:t>
            </a:r>
            <a:r>
              <a:rPr lang="en-US" sz="12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Mirsharai</a:t>
            </a:r>
            <a:r>
              <a:rPr lang="en-US" sz="1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Upazila</a:t>
            </a:r>
            <a:r>
              <a:rPr lang="en-US" sz="1200" b="1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(USAM)</a:t>
            </a:r>
            <a:r>
              <a:rPr lang="bn-IN" sz="1200" b="1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  </a:t>
            </a:r>
            <a:endParaRPr lang="en-US" sz="1400" b="1" dirty="0">
              <a:solidFill>
                <a:srgbClr val="00206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0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0836C1B-5754-40E9-A072-3FE740EFE987}"/>
              </a:ext>
            </a:extLst>
          </p:cNvPr>
          <p:cNvSpPr txBox="1"/>
          <p:nvPr/>
        </p:nvSpPr>
        <p:spPr>
          <a:xfrm>
            <a:off x="3379694" y="2767280"/>
            <a:ext cx="43927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" panose="02000000000000000000" pitchFamily="2" charset="0"/>
                <a:cs typeface="Nikosh" panose="02000000000000000000" pitchFamily="2" charset="0"/>
              </a:rPr>
              <a:t>ধন্যবাদ</a:t>
            </a:r>
          </a:p>
        </p:txBody>
      </p:sp>
    </p:spTree>
    <p:extLst>
      <p:ext uri="{BB962C8B-B14F-4D97-AF65-F5344CB8AC3E}">
        <p14:creationId xmlns:p14="http://schemas.microsoft.com/office/powerpoint/2010/main" val="393885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5EE9E79-EEB1-4A2C-8C9D-D053132792B0}"/>
              </a:ext>
            </a:extLst>
          </p:cNvPr>
          <p:cNvSpPr txBox="1"/>
          <p:nvPr/>
        </p:nvSpPr>
        <p:spPr>
          <a:xfrm>
            <a:off x="4626018" y="148039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পরিকল্পনা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প্রণয়ন কার্যক্রম </a:t>
            </a:r>
            <a:endParaRPr lang="en-US" sz="3600" b="1" dirty="0">
              <a:solidFill>
                <a:srgbClr val="00206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3D05287-4FC1-4ED4-A934-68B2F0312268}"/>
              </a:ext>
            </a:extLst>
          </p:cNvPr>
          <p:cNvSpPr txBox="1"/>
          <p:nvPr/>
        </p:nvSpPr>
        <p:spPr>
          <a:xfrm>
            <a:off x="4892718" y="1868815"/>
            <a:ext cx="3962400" cy="5847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>
                <a:latin typeface="Nikosh" panose="02000000000000000000" pitchFamily="2" charset="0"/>
                <a:cs typeface="Nikosh" panose="02000000000000000000" pitchFamily="2" charset="0"/>
              </a:rPr>
              <a:t>বসতি</a:t>
            </a:r>
            <a:r>
              <a:rPr lang="en-US" sz="1600" dirty="0">
                <a:latin typeface="Nikosh" panose="02000000000000000000" pitchFamily="2" charset="0"/>
                <a:cs typeface="Nikosh" panose="02000000000000000000" pitchFamily="2" charset="0"/>
              </a:rPr>
              <a:t>, </a:t>
            </a:r>
            <a:r>
              <a:rPr lang="en-US" sz="1600" dirty="0" err="1">
                <a:latin typeface="Nikosh" panose="02000000000000000000" pitchFamily="2" charset="0"/>
                <a:cs typeface="Nikosh" panose="02000000000000000000" pitchFamily="2" charset="0"/>
              </a:rPr>
              <a:t>গ্রাম,স্কুল</a:t>
            </a:r>
            <a:r>
              <a:rPr lang="en-US" sz="1600" dirty="0">
                <a:latin typeface="Nikosh" panose="02000000000000000000" pitchFamily="2" charset="0"/>
                <a:cs typeface="Nikosh" panose="02000000000000000000" pitchFamily="2" charset="0"/>
              </a:rPr>
              <a:t>, </a:t>
            </a:r>
            <a:r>
              <a:rPr lang="en-US" sz="1600" dirty="0" err="1">
                <a:latin typeface="Nikosh" panose="02000000000000000000" pitchFamily="2" charset="0"/>
                <a:cs typeface="Nikosh" panose="02000000000000000000" pitchFamily="2" charset="0"/>
              </a:rPr>
              <a:t>কলেজ</a:t>
            </a:r>
            <a:r>
              <a:rPr lang="en-US" sz="1600" dirty="0">
                <a:latin typeface="Nikosh" panose="02000000000000000000" pitchFamily="2" charset="0"/>
                <a:cs typeface="Nikosh" panose="02000000000000000000" pitchFamily="2" charset="0"/>
              </a:rPr>
              <a:t>, </a:t>
            </a:r>
            <a:r>
              <a:rPr lang="en-US" sz="1600" dirty="0" err="1">
                <a:latin typeface="Nikosh" panose="02000000000000000000" pitchFamily="2" charset="0"/>
                <a:cs typeface="Nikosh" panose="02000000000000000000" pitchFamily="2" charset="0"/>
              </a:rPr>
              <a:t>নদী</a:t>
            </a:r>
            <a:r>
              <a:rPr lang="en-US" sz="1600" dirty="0">
                <a:latin typeface="Nikosh" panose="02000000000000000000" pitchFamily="2" charset="0"/>
                <a:cs typeface="Nikosh" panose="02000000000000000000" pitchFamily="2" charset="0"/>
              </a:rPr>
              <a:t>, খাল, সড়ক, </a:t>
            </a:r>
            <a:r>
              <a:rPr lang="en-US" sz="1600" dirty="0" err="1">
                <a:latin typeface="Nikosh" panose="02000000000000000000" pitchFamily="2" charset="0"/>
                <a:cs typeface="Nikosh" panose="02000000000000000000" pitchFamily="2" charset="0"/>
              </a:rPr>
              <a:t>বাজার</a:t>
            </a:r>
            <a:r>
              <a:rPr lang="en-US" sz="16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as-IN" sz="1600" dirty="0">
                <a:latin typeface="Nikosh" panose="02000000000000000000" pitchFamily="2" charset="0"/>
                <a:cs typeface="Nikosh" panose="02000000000000000000" pitchFamily="2" charset="0"/>
              </a:rPr>
              <a:t>ই</a:t>
            </a:r>
            <a:r>
              <a:rPr lang="en-US" sz="1600" dirty="0" err="1">
                <a:latin typeface="Nikosh" panose="02000000000000000000" pitchFamily="2" charset="0"/>
                <a:cs typeface="Nikosh" panose="02000000000000000000" pitchFamily="2" charset="0"/>
              </a:rPr>
              <a:t>ত্যাদি</a:t>
            </a:r>
            <a:r>
              <a:rPr lang="en-US" sz="16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1600" dirty="0" err="1">
                <a:latin typeface="Nikosh" panose="02000000000000000000" pitchFamily="2" charset="0"/>
                <a:cs typeface="Nikosh" panose="02000000000000000000" pitchFamily="2" charset="0"/>
              </a:rPr>
              <a:t>লিপিবদ্ধ</a:t>
            </a:r>
            <a:r>
              <a:rPr lang="en-US" sz="16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1600" dirty="0" err="1">
                <a:latin typeface="Nikosh" panose="02000000000000000000" pitchFamily="2" charset="0"/>
                <a:cs typeface="Nikosh" panose="02000000000000000000" pitchFamily="2" charset="0"/>
              </a:rPr>
              <a:t>করা</a:t>
            </a:r>
            <a:r>
              <a:rPr lang="en-US" sz="16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1600" dirty="0" err="1" smtClean="0">
                <a:latin typeface="Nikosh" panose="02000000000000000000" pitchFamily="2" charset="0"/>
                <a:cs typeface="Nikosh" panose="02000000000000000000" pitchFamily="2" charset="0"/>
              </a:rPr>
              <a:t>হয়</a:t>
            </a:r>
            <a:r>
              <a:rPr lang="en-US" sz="1600" dirty="0" smtClean="0">
                <a:latin typeface="Nikosh" panose="02000000000000000000" pitchFamily="2" charset="0"/>
                <a:cs typeface="Nikosh" panose="02000000000000000000" pitchFamily="2" charset="0"/>
              </a:rPr>
              <a:t>।</a:t>
            </a:r>
            <a:endParaRPr lang="en-US" sz="1600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78FA9C5-35D7-4821-854F-6412C6117E0F}"/>
              </a:ext>
            </a:extLst>
          </p:cNvPr>
          <p:cNvSpPr txBox="1"/>
          <p:nvPr/>
        </p:nvSpPr>
        <p:spPr>
          <a:xfrm>
            <a:off x="4892718" y="2523179"/>
            <a:ext cx="3962400" cy="83099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latin typeface="Nikosh" panose="02000000000000000000" pitchFamily="2" charset="0"/>
                <a:cs typeface="Nikosh" panose="02000000000000000000" pitchFamily="2" charset="0"/>
              </a:rPr>
              <a:t>পূর্বনির্ধারিত </a:t>
            </a:r>
            <a:r>
              <a:rPr lang="en-US" sz="1600" dirty="0" err="1">
                <a:latin typeface="Nikosh" panose="02000000000000000000" pitchFamily="2" charset="0"/>
                <a:cs typeface="Nikosh" panose="02000000000000000000" pitchFamily="2" charset="0"/>
              </a:rPr>
              <a:t>প্রশ্নমালা</a:t>
            </a:r>
            <a:r>
              <a:rPr lang="en-US" sz="16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1600" dirty="0" err="1">
                <a:latin typeface="Nikosh" panose="02000000000000000000" pitchFamily="2" charset="0"/>
                <a:cs typeface="Nikosh" panose="02000000000000000000" pitchFamily="2" charset="0"/>
              </a:rPr>
              <a:t>দিয়ে</a:t>
            </a:r>
            <a:r>
              <a:rPr lang="en-US" sz="16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1600" dirty="0" err="1">
                <a:latin typeface="Nikosh" panose="02000000000000000000" pitchFamily="2" charset="0"/>
                <a:cs typeface="Nikosh" panose="02000000000000000000" pitchFamily="2" charset="0"/>
              </a:rPr>
              <a:t>আর্থসামাজিক</a:t>
            </a:r>
            <a:r>
              <a:rPr lang="en-US" sz="1600" dirty="0">
                <a:latin typeface="Nikosh" panose="02000000000000000000" pitchFamily="2" charset="0"/>
                <a:cs typeface="Nikosh" panose="02000000000000000000" pitchFamily="2" charset="0"/>
              </a:rPr>
              <a:t> জরিপ </a:t>
            </a:r>
            <a:r>
              <a:rPr lang="en-US" sz="1600" dirty="0" err="1">
                <a:latin typeface="Nikosh" panose="02000000000000000000" pitchFamily="2" charset="0"/>
                <a:cs typeface="Nikosh" panose="02000000000000000000" pitchFamily="2" charset="0"/>
              </a:rPr>
              <a:t>সম্পন্ন</a:t>
            </a:r>
            <a:r>
              <a:rPr lang="en-US" sz="16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1600" dirty="0" err="1">
                <a:latin typeface="Nikosh" panose="02000000000000000000" pitchFamily="2" charset="0"/>
                <a:cs typeface="Nikosh" panose="02000000000000000000" pitchFamily="2" charset="0"/>
              </a:rPr>
              <a:t>করা</a:t>
            </a:r>
            <a:r>
              <a:rPr lang="en-US" sz="16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1600" dirty="0" err="1">
                <a:latin typeface="Nikosh" panose="02000000000000000000" pitchFamily="2" charset="0"/>
                <a:cs typeface="Nikosh" panose="02000000000000000000" pitchFamily="2" charset="0"/>
              </a:rPr>
              <a:t>হয়</a:t>
            </a:r>
            <a:r>
              <a:rPr lang="en-US" sz="1600" dirty="0">
                <a:latin typeface="Nikosh" panose="02000000000000000000" pitchFamily="2" charset="0"/>
                <a:cs typeface="Nikosh" panose="02000000000000000000" pitchFamily="2" charset="0"/>
              </a:rPr>
              <a:t>, </a:t>
            </a:r>
            <a:r>
              <a:rPr lang="en-US" sz="1600" dirty="0" err="1">
                <a:latin typeface="Nikosh" panose="02000000000000000000" pitchFamily="2" charset="0"/>
                <a:cs typeface="Nikosh" panose="02000000000000000000" pitchFamily="2" charset="0"/>
              </a:rPr>
              <a:t>ফলশ্রুতিতে</a:t>
            </a:r>
            <a:r>
              <a:rPr lang="en-US" sz="16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1600" dirty="0">
                <a:latin typeface="Nikosh" panose="02000000000000000000" pitchFamily="2" charset="0"/>
                <a:cs typeface="Nikosh" panose="02000000000000000000" pitchFamily="2" charset="0"/>
              </a:rPr>
              <a:t>খানা </a:t>
            </a:r>
            <a:r>
              <a:rPr lang="en-US" sz="1600" dirty="0" err="1">
                <a:latin typeface="Nikosh" panose="02000000000000000000" pitchFamily="2" charset="0"/>
                <a:cs typeface="Nikosh" panose="02000000000000000000" pitchFamily="2" charset="0"/>
              </a:rPr>
              <a:t>বা</a:t>
            </a:r>
            <a:r>
              <a:rPr lang="en-US" sz="16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1600" dirty="0" err="1">
                <a:latin typeface="Nikosh" panose="02000000000000000000" pitchFamily="2" charset="0"/>
                <a:cs typeface="Nikosh" panose="02000000000000000000" pitchFamily="2" charset="0"/>
              </a:rPr>
              <a:t>পরিবারের</a:t>
            </a:r>
            <a:r>
              <a:rPr lang="en-US" sz="16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1600" dirty="0" err="1">
                <a:latin typeface="Nikosh" panose="02000000000000000000" pitchFamily="2" charset="0"/>
                <a:cs typeface="Nikosh" panose="02000000000000000000" pitchFamily="2" charset="0"/>
              </a:rPr>
              <a:t>সদস্য</a:t>
            </a:r>
            <a:r>
              <a:rPr lang="en-US" sz="16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1600" dirty="0" err="1">
                <a:latin typeface="Nikosh" panose="02000000000000000000" pitchFamily="2" charset="0"/>
                <a:cs typeface="Nikosh" panose="02000000000000000000" pitchFamily="2" charset="0"/>
              </a:rPr>
              <a:t>সংখ্যা</a:t>
            </a:r>
            <a:r>
              <a:rPr lang="en-US" sz="1600" dirty="0">
                <a:latin typeface="Nikosh" panose="02000000000000000000" pitchFamily="2" charset="0"/>
                <a:cs typeface="Nikosh" panose="02000000000000000000" pitchFamily="2" charset="0"/>
              </a:rPr>
              <a:t>, </a:t>
            </a:r>
            <a:r>
              <a:rPr lang="en-US" sz="1600" dirty="0" err="1">
                <a:latin typeface="Nikosh" panose="02000000000000000000" pitchFamily="2" charset="0"/>
                <a:cs typeface="Nikosh" panose="02000000000000000000" pitchFamily="2" charset="0"/>
              </a:rPr>
              <a:t>জীবনযাত্রার</a:t>
            </a:r>
            <a:r>
              <a:rPr lang="en-US" sz="1600" dirty="0">
                <a:latin typeface="Nikosh" panose="02000000000000000000" pitchFamily="2" charset="0"/>
                <a:cs typeface="Nikosh" panose="02000000000000000000" pitchFamily="2" charset="0"/>
              </a:rPr>
              <a:t> ধরণ, </a:t>
            </a:r>
            <a:r>
              <a:rPr lang="en-US" sz="1600" dirty="0" err="1">
                <a:latin typeface="Nikosh" panose="02000000000000000000" pitchFamily="2" charset="0"/>
                <a:cs typeface="Nikosh" panose="02000000000000000000" pitchFamily="2" charset="0"/>
              </a:rPr>
              <a:t>বাসস্থানের</a:t>
            </a:r>
            <a:r>
              <a:rPr lang="en-US" sz="1600" dirty="0">
                <a:latin typeface="Nikosh" panose="02000000000000000000" pitchFamily="2" charset="0"/>
                <a:cs typeface="Nikosh" panose="02000000000000000000" pitchFamily="2" charset="0"/>
              </a:rPr>
              <a:t> ধরণ </a:t>
            </a:r>
            <a:r>
              <a:rPr lang="as-IN" sz="1600" dirty="0">
                <a:solidFill>
                  <a:prstClr val="black"/>
                </a:solidFill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ই</a:t>
            </a:r>
            <a:r>
              <a:rPr lang="en-US" sz="1600" dirty="0" err="1">
                <a:solidFill>
                  <a:prstClr val="black"/>
                </a:solidFill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ত্যাদির</a:t>
            </a:r>
            <a:r>
              <a:rPr lang="en-US" sz="1600" dirty="0">
                <a:solidFill>
                  <a:prstClr val="black"/>
                </a:solidFill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চিত্র</a:t>
            </a:r>
            <a:r>
              <a:rPr lang="en-US" sz="1600" dirty="0">
                <a:solidFill>
                  <a:prstClr val="black"/>
                </a:solidFill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পাওয়া</a:t>
            </a:r>
            <a:r>
              <a:rPr lang="en-US" sz="1600" dirty="0">
                <a:solidFill>
                  <a:prstClr val="black"/>
                </a:solidFill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যায়</a:t>
            </a:r>
            <a:r>
              <a:rPr lang="en-US" sz="1600" dirty="0">
                <a:latin typeface="Nikosh" panose="02000000000000000000" pitchFamily="2" charset="0"/>
                <a:cs typeface="Nikosh" panose="02000000000000000000" pitchFamily="2" charset="0"/>
              </a:rPr>
              <a:t>।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DACC871-B2BC-486C-A97F-F65960E2083C}"/>
              </a:ext>
            </a:extLst>
          </p:cNvPr>
          <p:cNvSpPr txBox="1"/>
          <p:nvPr/>
        </p:nvSpPr>
        <p:spPr>
          <a:xfrm>
            <a:off x="4892718" y="3429000"/>
            <a:ext cx="3962400" cy="107721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600" dirty="0" err="1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জরীপকৃত</a:t>
            </a:r>
            <a:r>
              <a:rPr lang="en-US" sz="1600" dirty="0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 </a:t>
            </a:r>
            <a:r>
              <a:rPr lang="en-US" sz="1600" dirty="0" err="1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সড়ক</a:t>
            </a:r>
            <a:r>
              <a:rPr lang="en-US" sz="1600" dirty="0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/</a:t>
            </a:r>
            <a:r>
              <a:rPr lang="en-US" sz="1600" dirty="0" err="1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সংযোগের</a:t>
            </a:r>
            <a:r>
              <a:rPr lang="en-US" sz="1600" dirty="0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 </a:t>
            </a:r>
            <a:r>
              <a:rPr lang="en-US" sz="1600" dirty="0" err="1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একটি</a:t>
            </a:r>
            <a:r>
              <a:rPr lang="en-US" sz="1600" dirty="0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 </a:t>
            </a:r>
            <a:r>
              <a:rPr lang="en-US" sz="1600" dirty="0" err="1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সঠিক</a:t>
            </a:r>
            <a:r>
              <a:rPr lang="en-US" sz="1600" dirty="0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 </a:t>
            </a:r>
            <a:r>
              <a:rPr lang="en-US" sz="1600" dirty="0" err="1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চিত্র</a:t>
            </a:r>
            <a:r>
              <a:rPr lang="en-US" sz="1600" dirty="0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 </a:t>
            </a:r>
            <a:r>
              <a:rPr lang="en-US" sz="1600" dirty="0" err="1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পেতে</a:t>
            </a:r>
            <a:r>
              <a:rPr lang="en-US" sz="1600" dirty="0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 </a:t>
            </a:r>
            <a:r>
              <a:rPr lang="en-US" sz="1600" dirty="0" err="1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যান</a:t>
            </a:r>
            <a:r>
              <a:rPr lang="en-US" sz="1600" dirty="0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 </a:t>
            </a:r>
            <a:r>
              <a:rPr lang="en-US" sz="1600" dirty="0" err="1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চলাচলের</a:t>
            </a:r>
            <a:r>
              <a:rPr lang="en-US" sz="1600" dirty="0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 </a:t>
            </a:r>
            <a:r>
              <a:rPr lang="en-US" sz="1600" dirty="0" err="1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বিস্তারিত</a:t>
            </a:r>
            <a:r>
              <a:rPr lang="en-US" sz="1600" dirty="0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 হার ও </a:t>
            </a:r>
            <a:r>
              <a:rPr lang="en-US" sz="1600" dirty="0" err="1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গতিবিধি</a:t>
            </a:r>
            <a:r>
              <a:rPr lang="en-US" sz="1600" dirty="0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 </a:t>
            </a:r>
            <a:r>
              <a:rPr lang="en-US" sz="1600" dirty="0" err="1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বিশ্লেষণ</a:t>
            </a:r>
            <a:r>
              <a:rPr lang="en-US" sz="1600" dirty="0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 </a:t>
            </a:r>
            <a:r>
              <a:rPr lang="en-US" sz="1600" dirty="0" err="1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করা</a:t>
            </a:r>
            <a:r>
              <a:rPr lang="en-US" sz="1600" dirty="0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 </a:t>
            </a:r>
            <a:r>
              <a:rPr lang="en-US" sz="1600" dirty="0" err="1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হয়</a:t>
            </a:r>
            <a:r>
              <a:rPr lang="en-US" sz="1600" dirty="0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। এ</a:t>
            </a:r>
            <a:r>
              <a:rPr lang="as-IN" sz="1600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ই</a:t>
            </a:r>
            <a:r>
              <a:rPr lang="en-US" sz="1600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তথ্য</a:t>
            </a:r>
            <a:r>
              <a:rPr lang="en-US" sz="1600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নির্দিষ্ট</a:t>
            </a:r>
            <a:r>
              <a:rPr lang="en-US" sz="1600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সড়কে</a:t>
            </a:r>
            <a:r>
              <a:rPr lang="en-US" sz="1600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দিনের</a:t>
            </a:r>
            <a:r>
              <a:rPr lang="en-US" sz="1600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বিভিন্ন</a:t>
            </a:r>
            <a:r>
              <a:rPr lang="en-US" sz="1600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সময়ে</a:t>
            </a:r>
            <a:r>
              <a:rPr lang="en-US" sz="1600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বিভিন্ন</a:t>
            </a:r>
            <a:r>
              <a:rPr lang="en-US" sz="1600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সময়ে</a:t>
            </a:r>
            <a:r>
              <a:rPr lang="en-US" sz="1600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যানবাহন</a:t>
            </a:r>
            <a:r>
              <a:rPr lang="en-US" sz="1600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চলাচলের</a:t>
            </a:r>
            <a:r>
              <a:rPr lang="en-US" sz="1600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বিভিন্ন</a:t>
            </a:r>
            <a:r>
              <a:rPr lang="en-US" sz="1600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হার </a:t>
            </a:r>
            <a:r>
              <a:rPr lang="en-US" sz="1600" dirty="0" err="1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নির্ধারণে</a:t>
            </a:r>
            <a:r>
              <a:rPr lang="en-US" sz="1600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সহায়তা</a:t>
            </a:r>
            <a:r>
              <a:rPr lang="en-US" sz="1600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করে</a:t>
            </a:r>
            <a:r>
              <a:rPr lang="en-US" sz="1600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। </a:t>
            </a:r>
            <a:endParaRPr lang="en-US" sz="1600" dirty="0">
              <a:latin typeface="Nikosh" panose="02000000000000000000" pitchFamily="2" charset="0"/>
              <a:ea typeface="Times New Roman"/>
              <a:cs typeface="Nikosh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BA3F378-D97D-48F3-B530-F87B4966E116}"/>
              </a:ext>
            </a:extLst>
          </p:cNvPr>
          <p:cNvSpPr txBox="1"/>
          <p:nvPr/>
        </p:nvSpPr>
        <p:spPr>
          <a:xfrm>
            <a:off x="4892718" y="1193971"/>
            <a:ext cx="3962400" cy="5847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600" dirty="0" err="1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জনগণের</a:t>
            </a:r>
            <a:r>
              <a:rPr lang="en-US" sz="1600" dirty="0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 অংশগ্রহণমূলক </a:t>
            </a:r>
            <a:r>
              <a:rPr lang="en-US" sz="1600" dirty="0" err="1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পদ্ধতির</a:t>
            </a:r>
            <a:r>
              <a:rPr lang="en-US" sz="1600" dirty="0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 মাধ্যমে প্রকল্প </a:t>
            </a:r>
            <a:r>
              <a:rPr lang="en-US" sz="1600" dirty="0" err="1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এলাকার</a:t>
            </a:r>
            <a:r>
              <a:rPr lang="en-US" sz="1600" dirty="0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 সমস্যা ও </a:t>
            </a:r>
            <a:r>
              <a:rPr lang="en-US" sz="1600" dirty="0" err="1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সমাধান</a:t>
            </a:r>
            <a:r>
              <a:rPr lang="en-US" sz="1600" dirty="0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 </a:t>
            </a:r>
            <a:r>
              <a:rPr lang="en-US" sz="1600" dirty="0" err="1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চিহ্নিতকরণ</a:t>
            </a:r>
            <a:r>
              <a:rPr lang="en-US" sz="1600" dirty="0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, </a:t>
            </a:r>
            <a:r>
              <a:rPr lang="en-US" sz="1600" dirty="0" err="1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গুণগত</a:t>
            </a:r>
            <a:r>
              <a:rPr lang="en-US" sz="1600" dirty="0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 ও </a:t>
            </a:r>
            <a:r>
              <a:rPr lang="en-US" sz="1600" dirty="0" err="1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পরিমাণগত</a:t>
            </a:r>
            <a:r>
              <a:rPr lang="en-US" sz="1600" dirty="0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 </a:t>
            </a:r>
            <a:r>
              <a:rPr lang="en-US" sz="1600" dirty="0" err="1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তথ্য</a:t>
            </a:r>
            <a:r>
              <a:rPr lang="bn-BD" sz="1600" dirty="0">
                <a:latin typeface="Nikosh" pitchFamily="2" charset="0"/>
                <a:cs typeface="Nikosh" pitchFamily="2" charset="0"/>
              </a:rPr>
              <a:t> ।</a:t>
            </a:r>
            <a:endParaRPr lang="en-US" sz="1600" dirty="0">
              <a:latin typeface="Nikosh" panose="02000000000000000000" pitchFamily="2" charset="0"/>
              <a:ea typeface="Times New Roman"/>
              <a:cs typeface="Nikosh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59FF032-054A-455D-94FF-477F9F118A2B}"/>
              </a:ext>
            </a:extLst>
          </p:cNvPr>
          <p:cNvSpPr txBox="1"/>
          <p:nvPr/>
        </p:nvSpPr>
        <p:spPr>
          <a:xfrm>
            <a:off x="4892718" y="4580408"/>
            <a:ext cx="3962400" cy="33855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Nikosh" panose="02000000000000000000" pitchFamily="2" charset="0"/>
                <a:cs typeface="Nikosh" panose="02000000000000000000" pitchFamily="2" charset="0"/>
              </a:rPr>
              <a:t>প্রকল্প </a:t>
            </a:r>
            <a:r>
              <a:rPr lang="en-US" sz="1600" dirty="0" err="1">
                <a:latin typeface="Nikosh" panose="02000000000000000000" pitchFamily="2" charset="0"/>
                <a:cs typeface="Nikosh" panose="02000000000000000000" pitchFamily="2" charset="0"/>
              </a:rPr>
              <a:t>এলাকার</a:t>
            </a:r>
            <a:r>
              <a:rPr lang="en-US" sz="16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সাব-সয়েল</a:t>
            </a:r>
            <a:r>
              <a:rPr lang="en-US" sz="1600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পরীক্ষা</a:t>
            </a:r>
            <a:endParaRPr lang="en-US" sz="1600" dirty="0">
              <a:solidFill>
                <a:schemeClr val="tx1"/>
              </a:solidFill>
              <a:latin typeface="Nikosh" panose="02000000000000000000" pitchFamily="2" charset="0"/>
              <a:ea typeface="Times New Roman"/>
              <a:cs typeface="Nikosh" panose="02000000000000000000" pitchFamily="2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45C67EF0-FC29-43F8-BED2-923D9802ED74}"/>
              </a:ext>
            </a:extLst>
          </p:cNvPr>
          <p:cNvCxnSpPr>
            <a:stCxn id="14" idx="3"/>
            <a:endCxn id="4" idx="1"/>
          </p:cNvCxnSpPr>
          <p:nvPr/>
        </p:nvCxnSpPr>
        <p:spPr>
          <a:xfrm flipV="1">
            <a:off x="4359318" y="2938678"/>
            <a:ext cx="533400" cy="12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EB261481-66BC-4AB1-BF95-48EE4A168B12}"/>
              </a:ext>
            </a:extLst>
          </p:cNvPr>
          <p:cNvCxnSpPr>
            <a:cxnSpLocks/>
            <a:stCxn id="17" idx="3"/>
            <a:endCxn id="11" idx="1"/>
          </p:cNvCxnSpPr>
          <p:nvPr/>
        </p:nvCxnSpPr>
        <p:spPr>
          <a:xfrm>
            <a:off x="4359318" y="5226833"/>
            <a:ext cx="533400" cy="499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DB402651-5F21-426D-801B-C34E166E5245}"/>
              </a:ext>
            </a:extLst>
          </p:cNvPr>
          <p:cNvCxnSpPr>
            <a:cxnSpLocks/>
            <a:stCxn id="18" idx="3"/>
            <a:endCxn id="6" idx="1"/>
          </p:cNvCxnSpPr>
          <p:nvPr/>
        </p:nvCxnSpPr>
        <p:spPr>
          <a:xfrm>
            <a:off x="4359318" y="1481410"/>
            <a:ext cx="533400" cy="49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FF6FA27-4837-4BBB-99C3-C7E21AFE3A66}"/>
              </a:ext>
            </a:extLst>
          </p:cNvPr>
          <p:cNvSpPr txBox="1"/>
          <p:nvPr/>
        </p:nvSpPr>
        <p:spPr>
          <a:xfrm>
            <a:off x="4892718" y="4984428"/>
            <a:ext cx="3962400" cy="5847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600" dirty="0" err="1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জলাবদ্ধতার</a:t>
            </a:r>
            <a:r>
              <a:rPr lang="en-US" sz="1600" dirty="0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 </a:t>
            </a:r>
            <a:r>
              <a:rPr lang="en-US" sz="1600" dirty="0" err="1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প্রকৃতি</a:t>
            </a:r>
            <a:r>
              <a:rPr lang="en-US" sz="1600" dirty="0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 </a:t>
            </a:r>
            <a:r>
              <a:rPr lang="en-US" sz="1600" dirty="0" err="1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এবং</a:t>
            </a:r>
            <a:r>
              <a:rPr lang="en-US" sz="1600" dirty="0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 </a:t>
            </a:r>
            <a:r>
              <a:rPr lang="en-US" sz="1600" dirty="0" err="1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ভবিষ্যতের</a:t>
            </a:r>
            <a:r>
              <a:rPr lang="en-US" sz="1600" dirty="0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 </a:t>
            </a:r>
            <a:r>
              <a:rPr lang="en-US" sz="1600" dirty="0" err="1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সুপেয়</a:t>
            </a:r>
            <a:r>
              <a:rPr lang="en-US" sz="1600" dirty="0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 </a:t>
            </a:r>
            <a:r>
              <a:rPr lang="en-US" sz="1600" dirty="0" err="1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পানির</a:t>
            </a:r>
            <a:r>
              <a:rPr lang="en-US" sz="1600" dirty="0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 </a:t>
            </a:r>
            <a:r>
              <a:rPr lang="en-US" sz="1600" dirty="0" err="1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চাহিদা</a:t>
            </a:r>
            <a:r>
              <a:rPr lang="en-US" sz="1600" dirty="0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 </a:t>
            </a:r>
            <a:r>
              <a:rPr lang="en-US" sz="1600" dirty="0" err="1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নিরূপনের</a:t>
            </a:r>
            <a:r>
              <a:rPr lang="en-US" sz="1600" dirty="0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 </a:t>
            </a:r>
            <a:r>
              <a:rPr lang="en-US" sz="1600" dirty="0" err="1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জন্য</a:t>
            </a:r>
            <a:r>
              <a:rPr lang="en-US" sz="1600" dirty="0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 </a:t>
            </a:r>
            <a:r>
              <a:rPr lang="en-US" sz="1600" dirty="0" err="1">
                <a:latin typeface="Nikosh" panose="02000000000000000000" pitchFamily="2" charset="0"/>
                <a:cs typeface="Nikosh" panose="02000000000000000000" pitchFamily="2" charset="0"/>
              </a:rPr>
              <a:t>হা</a:t>
            </a:r>
            <a:r>
              <a:rPr lang="as-IN" sz="1600" dirty="0">
                <a:latin typeface="Nikosh" panose="02000000000000000000" pitchFamily="2" charset="0"/>
                <a:cs typeface="Nikosh" panose="02000000000000000000" pitchFamily="2" charset="0"/>
              </a:rPr>
              <a:t>ই</a:t>
            </a:r>
            <a:r>
              <a:rPr lang="en-US" sz="1600" dirty="0" err="1">
                <a:latin typeface="Nikosh" panose="02000000000000000000" pitchFamily="2" charset="0"/>
                <a:cs typeface="Nikosh" panose="02000000000000000000" pitchFamily="2" charset="0"/>
              </a:rPr>
              <a:t>ড্রোলজিক্যাল</a:t>
            </a:r>
            <a:r>
              <a:rPr lang="en-US" sz="16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1600" dirty="0" err="1">
                <a:latin typeface="Nikosh" panose="02000000000000000000" pitchFamily="2" charset="0"/>
                <a:cs typeface="Nikosh" panose="02000000000000000000" pitchFamily="2" charset="0"/>
              </a:rPr>
              <a:t>ডাটা</a:t>
            </a:r>
            <a:r>
              <a:rPr lang="en-US" sz="16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1600" dirty="0" err="1">
                <a:latin typeface="Nikosh" panose="02000000000000000000" pitchFamily="2" charset="0"/>
                <a:cs typeface="Nikosh" panose="02000000000000000000" pitchFamily="2" charset="0"/>
              </a:rPr>
              <a:t>প্রয়োজন</a:t>
            </a:r>
            <a:r>
              <a:rPr lang="en-US" sz="16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endParaRPr lang="en-US" sz="1600" dirty="0">
              <a:latin typeface="Nikosh" panose="02000000000000000000" pitchFamily="2" charset="0"/>
              <a:ea typeface="Times New Roman"/>
              <a:cs typeface="Nikosh" panose="02000000000000000000" pitchFamily="2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C974405A-8AF1-45B0-86C1-76AB39D1DB5A}"/>
              </a:ext>
            </a:extLst>
          </p:cNvPr>
          <p:cNvCxnSpPr>
            <a:cxnSpLocks/>
            <a:stCxn id="16" idx="3"/>
            <a:endCxn id="7" idx="1"/>
          </p:cNvCxnSpPr>
          <p:nvPr/>
        </p:nvCxnSpPr>
        <p:spPr>
          <a:xfrm>
            <a:off x="4359318" y="4577384"/>
            <a:ext cx="533400" cy="1723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9094722-FE3C-4407-ABB4-50FF9F147C3B}"/>
              </a:ext>
            </a:extLst>
          </p:cNvPr>
          <p:cNvSpPr txBox="1"/>
          <p:nvPr/>
        </p:nvSpPr>
        <p:spPr>
          <a:xfrm>
            <a:off x="2835318" y="1992363"/>
            <a:ext cx="1524000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Nikosh" panose="02000000000000000000" pitchFamily="2" charset="0"/>
                <a:cs typeface="Nikosh" panose="02000000000000000000" pitchFamily="2" charset="0"/>
              </a:defRPr>
            </a:lvl1pPr>
          </a:lstStyle>
          <a:p>
            <a:r>
              <a:rPr lang="en-US" sz="1400" dirty="0" err="1"/>
              <a:t>ফিজিক্যাল</a:t>
            </a:r>
            <a:r>
              <a:rPr lang="en-US" sz="1400" dirty="0"/>
              <a:t> </a:t>
            </a:r>
            <a:r>
              <a:rPr lang="en-US" sz="1400" dirty="0" err="1"/>
              <a:t>ফিচার</a:t>
            </a:r>
            <a:r>
              <a:rPr lang="en-US" sz="1400" dirty="0"/>
              <a:t> </a:t>
            </a:r>
            <a:r>
              <a:rPr lang="en-US" sz="1400" dirty="0" err="1"/>
              <a:t>জরিপ</a:t>
            </a:r>
            <a:r>
              <a:rPr lang="en-US" sz="1400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803E636-2F71-4474-BFE3-6765A8EC6BA5}"/>
              </a:ext>
            </a:extLst>
          </p:cNvPr>
          <p:cNvSpPr txBox="1"/>
          <p:nvPr/>
        </p:nvSpPr>
        <p:spPr>
          <a:xfrm>
            <a:off x="2850066" y="2770604"/>
            <a:ext cx="150925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Nikosh" panose="02000000000000000000" pitchFamily="2" charset="0"/>
                <a:cs typeface="Nikosh" panose="02000000000000000000" pitchFamily="2" charset="0"/>
              </a:defRPr>
            </a:lvl1pPr>
          </a:lstStyle>
          <a:p>
            <a:r>
              <a:rPr lang="en-US" dirty="0" err="1"/>
              <a:t>আর্থ-সামাজিক</a:t>
            </a:r>
            <a:r>
              <a:rPr lang="en-US" dirty="0"/>
              <a:t> জরিপ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B38168E-A77D-4194-AD23-C77EB2D92D8B}"/>
              </a:ext>
            </a:extLst>
          </p:cNvPr>
          <p:cNvSpPr txBox="1"/>
          <p:nvPr/>
        </p:nvSpPr>
        <p:spPr>
          <a:xfrm>
            <a:off x="2835318" y="3820017"/>
            <a:ext cx="1524000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Nikosh" panose="02000000000000000000" pitchFamily="2" charset="0"/>
                <a:cs typeface="Nikosh" panose="02000000000000000000" pitchFamily="2" charset="0"/>
              </a:defRPr>
            </a:lvl1pPr>
          </a:lstStyle>
          <a:p>
            <a:r>
              <a:rPr lang="en-US" dirty="0" err="1"/>
              <a:t>পরিবহন</a:t>
            </a:r>
            <a:r>
              <a:rPr lang="en-US" dirty="0"/>
              <a:t> জরিপ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E75BD49-A2E9-4639-949F-AD88A1CE0920}"/>
              </a:ext>
            </a:extLst>
          </p:cNvPr>
          <p:cNvSpPr txBox="1"/>
          <p:nvPr/>
        </p:nvSpPr>
        <p:spPr>
          <a:xfrm>
            <a:off x="2835318" y="4408107"/>
            <a:ext cx="1524000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Nikosh" panose="02000000000000000000" pitchFamily="2" charset="0"/>
                <a:cs typeface="Nikosh" panose="02000000000000000000" pitchFamily="2" charset="0"/>
              </a:defRPr>
            </a:lvl1pPr>
          </a:lstStyle>
          <a:p>
            <a:r>
              <a:rPr lang="en-US" dirty="0" err="1"/>
              <a:t>জিওলজিক্যাল</a:t>
            </a:r>
            <a:r>
              <a:rPr lang="en-US" dirty="0"/>
              <a:t> জরিপ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CF943F6-793D-416D-8F88-760E9C799726}"/>
              </a:ext>
            </a:extLst>
          </p:cNvPr>
          <p:cNvSpPr txBox="1"/>
          <p:nvPr/>
        </p:nvSpPr>
        <p:spPr>
          <a:xfrm>
            <a:off x="2835318" y="4934445"/>
            <a:ext cx="1524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Nikosh" panose="02000000000000000000" pitchFamily="2" charset="0"/>
                <a:cs typeface="Nikosh" panose="02000000000000000000" pitchFamily="2" charset="0"/>
              </a:defRPr>
            </a:lvl1pPr>
          </a:lstStyle>
          <a:p>
            <a:r>
              <a:rPr lang="en-US" dirty="0" err="1"/>
              <a:t>হা</a:t>
            </a:r>
            <a:r>
              <a:rPr lang="as-IN" dirty="0"/>
              <a:t>ই</a:t>
            </a:r>
            <a:r>
              <a:rPr lang="en-US" dirty="0" err="1"/>
              <a:t>ড্রোলজিক্যাল</a:t>
            </a:r>
            <a:r>
              <a:rPr lang="en-US" dirty="0"/>
              <a:t> </a:t>
            </a:r>
            <a:r>
              <a:rPr lang="en-US" dirty="0" err="1"/>
              <a:t>জরিপ</a:t>
            </a:r>
            <a:r>
              <a:rPr lang="en-US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83768C4-3403-4BA3-8DC0-E6D707A71FEC}"/>
              </a:ext>
            </a:extLst>
          </p:cNvPr>
          <p:cNvSpPr txBox="1"/>
          <p:nvPr/>
        </p:nvSpPr>
        <p:spPr>
          <a:xfrm>
            <a:off x="2835318" y="1312133"/>
            <a:ext cx="1524000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Nikosh" panose="02000000000000000000" pitchFamily="2" charset="0"/>
                <a:cs typeface="Nikosh" panose="02000000000000000000" pitchFamily="2" charset="0"/>
              </a:rPr>
              <a:t>পিআরএ </a:t>
            </a:r>
          </a:p>
        </p:txBody>
      </p:sp>
      <p:sp>
        <p:nvSpPr>
          <p:cNvPr id="19" name="Pentagon 65">
            <a:extLst>
              <a:ext uri="{FF2B5EF4-FFF2-40B4-BE49-F238E27FC236}">
                <a16:creationId xmlns:a16="http://schemas.microsoft.com/office/drawing/2014/main" xmlns="" id="{7F25A156-767B-4628-8273-32C32C79C473}"/>
              </a:ext>
            </a:extLst>
          </p:cNvPr>
          <p:cNvSpPr/>
          <p:nvPr/>
        </p:nvSpPr>
        <p:spPr>
          <a:xfrm>
            <a:off x="994578" y="2761019"/>
            <a:ext cx="1523999" cy="923330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en-US" b="1" dirty="0">
              <a:solidFill>
                <a:srgbClr val="002060"/>
              </a:solidFill>
              <a:latin typeface="Nikosh" panose="02000000000000000000" pitchFamily="2" charset="0"/>
            </a:endParaRP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Nikosh" panose="02000000000000000000" pitchFamily="2" charset="0"/>
              </a:rPr>
              <a:t>জরিপ</a:t>
            </a:r>
            <a:endParaRPr lang="en-US" b="1" dirty="0">
              <a:solidFill>
                <a:srgbClr val="002060"/>
              </a:solidFill>
              <a:latin typeface="Nikosh" panose="02000000000000000000" pitchFamily="2" charset="0"/>
            </a:endParaRPr>
          </a:p>
          <a:p>
            <a:pPr algn="ctr"/>
            <a:r>
              <a:rPr lang="en-US" b="1" dirty="0">
                <a:solidFill>
                  <a:srgbClr val="002060"/>
                </a:solidFill>
                <a:latin typeface="Nikosh" panose="02000000000000000000" pitchFamily="2" charset="0"/>
              </a:rPr>
              <a:t>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C883CB6F-5FA8-496C-964D-617513CC361D}"/>
              </a:ext>
            </a:extLst>
          </p:cNvPr>
          <p:cNvCxnSpPr/>
          <p:nvPr/>
        </p:nvCxnSpPr>
        <p:spPr>
          <a:xfrm flipV="1">
            <a:off x="4363798" y="3944616"/>
            <a:ext cx="508000" cy="36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ight Arrow 55">
            <a:extLst>
              <a:ext uri="{FF2B5EF4-FFF2-40B4-BE49-F238E27FC236}">
                <a16:creationId xmlns:a16="http://schemas.microsoft.com/office/drawing/2014/main" xmlns="" id="{CBD05DE6-ED3C-402E-BD64-A105B1F10865}"/>
              </a:ext>
            </a:extLst>
          </p:cNvPr>
          <p:cNvSpPr/>
          <p:nvPr/>
        </p:nvSpPr>
        <p:spPr>
          <a:xfrm>
            <a:off x="8980625" y="2949305"/>
            <a:ext cx="533400" cy="38100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94DFD80-C943-4D6A-A7C2-0B46732FAC4E}"/>
              </a:ext>
            </a:extLst>
          </p:cNvPr>
          <p:cNvSpPr txBox="1"/>
          <p:nvPr/>
        </p:nvSpPr>
        <p:spPr>
          <a:xfrm>
            <a:off x="9639532" y="2647493"/>
            <a:ext cx="12954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en-US" b="1" dirty="0">
              <a:solidFill>
                <a:srgbClr val="00206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তথ্য</a:t>
            </a:r>
            <a:r>
              <a:rPr lang="en-US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ও </a:t>
            </a:r>
            <a:r>
              <a:rPr lang="en-US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উপাত্ত</a:t>
            </a:r>
            <a:endParaRPr lang="en-US" b="1" dirty="0">
              <a:solidFill>
                <a:srgbClr val="00206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algn="ctr"/>
            <a:endParaRPr lang="en-US" b="1" dirty="0">
              <a:solidFill>
                <a:srgbClr val="00206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A85343A5-0154-4275-9079-D9B1D2A9A60F}"/>
              </a:ext>
            </a:extLst>
          </p:cNvPr>
          <p:cNvCxnSpPr>
            <a:cxnSpLocks/>
            <a:stCxn id="13" idx="3"/>
            <a:endCxn id="3" idx="1"/>
          </p:cNvCxnSpPr>
          <p:nvPr/>
        </p:nvCxnSpPr>
        <p:spPr>
          <a:xfrm>
            <a:off x="4359318" y="2146252"/>
            <a:ext cx="533400" cy="149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83C07D00-0ECE-48C1-ABC0-D7CE7CEDA450}"/>
              </a:ext>
            </a:extLst>
          </p:cNvPr>
          <p:cNvCxnSpPr>
            <a:cxnSpLocks/>
            <a:stCxn id="27" idx="3"/>
            <a:endCxn id="26" idx="1"/>
          </p:cNvCxnSpPr>
          <p:nvPr/>
        </p:nvCxnSpPr>
        <p:spPr>
          <a:xfrm flipV="1">
            <a:off x="4359318" y="5785829"/>
            <a:ext cx="533400" cy="114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94F7925-52D6-4319-91B2-BEA88EBDF745}"/>
              </a:ext>
            </a:extLst>
          </p:cNvPr>
          <p:cNvSpPr txBox="1"/>
          <p:nvPr/>
        </p:nvSpPr>
        <p:spPr>
          <a:xfrm>
            <a:off x="4892718" y="5616552"/>
            <a:ext cx="3962400" cy="33855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1600" dirty="0">
                <a:latin typeface="Nikosh" panose="02000000000000000000" pitchFamily="2" charset="0"/>
                <a:ea typeface="Times New Roman"/>
                <a:cs typeface="Nikosh" panose="02000000000000000000" pitchFamily="2" charset="0"/>
              </a:rPr>
              <a:t>পরিবেশ সম্পর্কে জানার জন্য উদ্ভিদ প্রাণীকুল জরিপ প্রয়োজন।  </a:t>
            </a:r>
            <a:endParaRPr lang="en-US" sz="1600" dirty="0">
              <a:latin typeface="Nikosh" panose="02000000000000000000" pitchFamily="2" charset="0"/>
              <a:ea typeface="Times New Roman"/>
              <a:cs typeface="Nikosh" panose="020000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F7034F6-4F84-4971-8E71-5FFEB8B695A2}"/>
              </a:ext>
            </a:extLst>
          </p:cNvPr>
          <p:cNvSpPr txBox="1"/>
          <p:nvPr/>
        </p:nvSpPr>
        <p:spPr>
          <a:xfrm>
            <a:off x="2835318" y="5628051"/>
            <a:ext cx="1524000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Nikosh" panose="02000000000000000000" pitchFamily="2" charset="0"/>
                <a:cs typeface="Nikosh" panose="02000000000000000000" pitchFamily="2" charset="0"/>
              </a:defRPr>
            </a:lvl1pPr>
          </a:lstStyle>
          <a:p>
            <a:r>
              <a:rPr lang="bn-IN" dirty="0"/>
              <a:t>উদ্ভিদ প্রাণীকুল জরিপ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91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79B45FB9-5C5E-48B1-B92C-EE9320E5077F}"/>
              </a:ext>
            </a:extLst>
          </p:cNvPr>
          <p:cNvSpPr txBox="1">
            <a:spLocks/>
          </p:cNvSpPr>
          <p:nvPr/>
        </p:nvSpPr>
        <p:spPr>
          <a:xfrm>
            <a:off x="2344057" y="2857500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IN" sz="66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ফিজিক্যাল ফিচার সার্ভে </a:t>
            </a:r>
            <a:endParaRPr lang="en-US" sz="6600" b="1" dirty="0">
              <a:solidFill>
                <a:srgbClr val="00B05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50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C4A8907-4F22-4119-99D9-7806E4E5C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944" y="0"/>
            <a:ext cx="5334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A88768AD-C4CA-4FA2-96A4-0E0124C1259F}"/>
              </a:ext>
            </a:extLst>
          </p:cNvPr>
          <p:cNvSpPr txBox="1">
            <a:spLocks/>
          </p:cNvSpPr>
          <p:nvPr/>
        </p:nvSpPr>
        <p:spPr>
          <a:xfrm>
            <a:off x="899886" y="2336800"/>
            <a:ext cx="4078514" cy="187597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n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মীরসরাই উপজেলা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 </a:t>
            </a:r>
            <a:r>
              <a:rPr lang="bn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সংগ্রহকৃত 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3D</a:t>
            </a:r>
            <a:r>
              <a:rPr lang="bn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স্যাটেলাইট ইমেজ</a:t>
            </a:r>
            <a:endParaRPr lang="en-US" sz="3600" b="1" dirty="0">
              <a:solidFill>
                <a:srgbClr val="00206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01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2443</TotalTime>
  <Words>1838</Words>
  <Application>Microsoft Office PowerPoint</Application>
  <PresentationFormat>Custom</PresentationFormat>
  <Paragraphs>404</Paragraphs>
  <Slides>60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বর্তমান অবকাঠামোর ধরণ</vt:lpstr>
      <vt:lpstr>PowerPoint Presentation</vt:lpstr>
      <vt:lpstr>PowerPoint Presentation</vt:lpstr>
      <vt:lpstr>বর্তমান ভূমি ব্যবহার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Ceaser</dc:creator>
  <cp:lastModifiedBy>ismail - [2010]</cp:lastModifiedBy>
  <cp:revision>117</cp:revision>
  <dcterms:created xsi:type="dcterms:W3CDTF">2019-07-30T14:26:38Z</dcterms:created>
  <dcterms:modified xsi:type="dcterms:W3CDTF">2020-08-20T10:26:11Z</dcterms:modified>
</cp:coreProperties>
</file>